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3" r:id="rId3"/>
    <p:sldId id="259" r:id="rId4"/>
    <p:sldId id="260" r:id="rId5"/>
    <p:sldId id="261" r:id="rId6"/>
    <p:sldId id="262" r:id="rId7"/>
    <p:sldId id="258" r:id="rId8"/>
    <p:sldId id="263" r:id="rId9"/>
    <p:sldId id="266" r:id="rId10"/>
    <p:sldId id="268" r:id="rId11"/>
    <p:sldId id="269" r:id="rId12"/>
    <p:sldId id="265" r:id="rId13"/>
    <p:sldId id="264" r:id="rId14"/>
    <p:sldId id="267" r:id="rId15"/>
    <p:sldId id="271" r:id="rId16"/>
    <p:sldId id="270" r:id="rId17"/>
    <p:sldId id="27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3300"/>
    <a:srgbClr val="996633"/>
    <a:srgbClr val="FF9900"/>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D28B44E-49D1-4BE3-9ED4-661172F5FABD}" type="datetimeFigureOut">
              <a:rPr lang="en-US" smtClean="0"/>
              <a:pPr/>
              <a:t>12/8/2017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551916D-058F-4B91-82C9-DB9B1D94FB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28B44E-49D1-4BE3-9ED4-661172F5FABD}" type="datetimeFigureOut">
              <a:rPr lang="en-US" smtClean="0"/>
              <a:pPr/>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1916D-058F-4B91-82C9-DB9B1D94FB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28B44E-49D1-4BE3-9ED4-661172F5FABD}" type="datetimeFigureOut">
              <a:rPr lang="en-US" smtClean="0"/>
              <a:pPr/>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1916D-058F-4B91-82C9-DB9B1D94FB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28B44E-49D1-4BE3-9ED4-661172F5FABD}" type="datetimeFigureOut">
              <a:rPr lang="en-US" smtClean="0"/>
              <a:pPr/>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1916D-058F-4B91-82C9-DB9B1D94FB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28B44E-49D1-4BE3-9ED4-661172F5FABD}" type="datetimeFigureOut">
              <a:rPr lang="en-US" smtClean="0"/>
              <a:pPr/>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1916D-058F-4B91-82C9-DB9B1D94FB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28B44E-49D1-4BE3-9ED4-661172F5FABD}" type="datetimeFigureOut">
              <a:rPr lang="en-US" smtClean="0"/>
              <a:pPr/>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1916D-058F-4B91-82C9-DB9B1D94FB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D28B44E-49D1-4BE3-9ED4-661172F5FABD}" type="datetimeFigureOut">
              <a:rPr lang="en-US" smtClean="0"/>
              <a:pPr/>
              <a:t>12/8/2017</a:t>
            </a:fld>
            <a:endParaRPr lang="en-US"/>
          </a:p>
        </p:txBody>
      </p:sp>
      <p:sp>
        <p:nvSpPr>
          <p:cNvPr id="27" name="Slide Number Placeholder 26"/>
          <p:cNvSpPr>
            <a:spLocks noGrp="1"/>
          </p:cNvSpPr>
          <p:nvPr>
            <p:ph type="sldNum" sz="quarter" idx="11"/>
          </p:nvPr>
        </p:nvSpPr>
        <p:spPr/>
        <p:txBody>
          <a:bodyPr rtlCol="0"/>
          <a:lstStyle/>
          <a:p>
            <a:fld id="{8551916D-058F-4B91-82C9-DB9B1D94FB9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D28B44E-49D1-4BE3-9ED4-661172F5FABD}" type="datetimeFigureOut">
              <a:rPr lang="en-US" smtClean="0"/>
              <a:pPr/>
              <a:t>12/8/2017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551916D-058F-4B91-82C9-DB9B1D94FB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8B44E-49D1-4BE3-9ED4-661172F5FABD}" type="datetimeFigureOut">
              <a:rPr lang="en-US" smtClean="0"/>
              <a:pPr/>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1916D-058F-4B91-82C9-DB9B1D94FB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28B44E-49D1-4BE3-9ED4-661172F5FABD}" type="datetimeFigureOut">
              <a:rPr lang="en-US" smtClean="0"/>
              <a:pPr/>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1916D-058F-4B91-82C9-DB9B1D94FB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28B44E-49D1-4BE3-9ED4-661172F5FABD}" type="datetimeFigureOut">
              <a:rPr lang="en-US" smtClean="0"/>
              <a:pPr/>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1916D-058F-4B91-82C9-DB9B1D94FB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D28B44E-49D1-4BE3-9ED4-661172F5FABD}" type="datetimeFigureOut">
              <a:rPr lang="en-US" smtClean="0"/>
              <a:pPr/>
              <a:t>12/8/2017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551916D-058F-4B91-82C9-DB9B1D94FB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scritub.com/geografie/ecologie/Mediul-inconjurator1312291517.php" TargetMode="External"/><Relationship Id="rId2" Type="http://schemas.openxmlformats.org/officeDocument/2006/relationships/hyperlink" Target="https://ro.wikipedia.org/wiki/Mediu" TargetMode="External"/><Relationship Id="rId1" Type="http://schemas.openxmlformats.org/officeDocument/2006/relationships/slideLayout" Target="../slideLayouts/slideLayout7.xml"/><Relationship Id="rId6" Type="http://schemas.openxmlformats.org/officeDocument/2006/relationships/hyperlink" Target="http://www.naturalist.ro/viata-si-sanatate/omul-isi-distruge-sanatatea/" TargetMode="External"/><Relationship Id="rId5" Type="http://schemas.openxmlformats.org/officeDocument/2006/relationships/hyperlink" Target="http://www.referatele.com/referate/chimie/online7/Poluarea-apei---cauze--clasificare-poluanti--consecinte--protectie-referatele-com.php" TargetMode="External"/><Relationship Id="rId4" Type="http://schemas.openxmlformats.org/officeDocument/2006/relationships/hyperlink" Target="http://galati.arcelormittal.com/about-us.aspx?sc_lang=ro-R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ine similară"/>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5105400" y="1447800"/>
            <a:ext cx="4495800" cy="2308225"/>
          </a:xfrm>
        </p:spPr>
        <p:txBody>
          <a:bodyPr>
            <a:noAutofit/>
          </a:bodyPr>
          <a:lstStyle/>
          <a:p>
            <a:r>
              <a:rPr lang="en-US" i="1" dirty="0" smtClean="0">
                <a:solidFill>
                  <a:schemeClr val="tx1"/>
                </a:solidFill>
                <a:effectLst>
                  <a:outerShdw blurRad="38100" dist="38100" dir="2700000" algn="tl">
                    <a:srgbClr val="000000">
                      <a:alpha val="43137"/>
                    </a:srgbClr>
                  </a:outerShdw>
                </a:effectLst>
                <a:latin typeface="Algerian" pitchFamily="82" charset="0"/>
              </a:rPr>
              <a:t>PROBLEME DE MEDIU IN JUDE</a:t>
            </a:r>
            <a:r>
              <a:rPr lang="en-US" i="1" dirty="0" smtClean="0">
                <a:solidFill>
                  <a:schemeClr val="tx1"/>
                </a:solidFill>
                <a:effectLst>
                  <a:outerShdw blurRad="38100" dist="38100" dir="2700000" algn="tl">
                    <a:srgbClr val="000000">
                      <a:alpha val="43137"/>
                    </a:srgbClr>
                  </a:outerShdw>
                </a:effectLst>
                <a:latin typeface="Algerian" pitchFamily="82" charset="0"/>
                <a:cs typeface="Calibri"/>
              </a:rPr>
              <a:t>Ț</a:t>
            </a:r>
            <a:r>
              <a:rPr lang="en-US" i="1" dirty="0" smtClean="0">
                <a:solidFill>
                  <a:schemeClr val="tx1"/>
                </a:solidFill>
                <a:effectLst>
                  <a:outerShdw blurRad="38100" dist="38100" dir="2700000" algn="tl">
                    <a:srgbClr val="000000">
                      <a:alpha val="43137"/>
                    </a:srgbClr>
                  </a:outerShdw>
                </a:effectLst>
                <a:latin typeface="Algerian" pitchFamily="82" charset="0"/>
              </a:rPr>
              <a:t>UL GALATI</a:t>
            </a:r>
            <a:endParaRPr lang="en-US" i="1" dirty="0">
              <a:solidFill>
                <a:schemeClr val="tx1"/>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0" y="5029200"/>
            <a:ext cx="9144000" cy="1828800"/>
          </a:xfrm>
        </p:spPr>
        <p:txBody>
          <a:bodyPr/>
          <a:lstStyle/>
          <a:p>
            <a:pPr algn="ctr"/>
            <a:r>
              <a:rPr lang="en-US" b="1" i="1" dirty="0" err="1" smtClean="0">
                <a:solidFill>
                  <a:schemeClr val="tx1"/>
                </a:solidFill>
              </a:rPr>
              <a:t>Prezentare</a:t>
            </a:r>
            <a:r>
              <a:rPr lang="en-US" b="1" i="1" dirty="0" smtClean="0">
                <a:solidFill>
                  <a:schemeClr val="tx1"/>
                </a:solidFill>
              </a:rPr>
              <a:t> </a:t>
            </a:r>
            <a:r>
              <a:rPr lang="en-US" b="1" i="1" dirty="0" err="1" smtClean="0">
                <a:solidFill>
                  <a:schemeClr val="tx1"/>
                </a:solidFill>
              </a:rPr>
              <a:t>realizat</a:t>
            </a:r>
            <a:r>
              <a:rPr lang="vi-VN" b="1" i="1" dirty="0" smtClean="0">
                <a:solidFill>
                  <a:schemeClr val="tx1"/>
                </a:solidFill>
                <a:latin typeface="Arial"/>
                <a:cs typeface="Arial"/>
              </a:rPr>
              <a:t>ă</a:t>
            </a:r>
            <a:r>
              <a:rPr lang="en-US" b="1" i="1" dirty="0" smtClean="0">
                <a:solidFill>
                  <a:schemeClr val="tx1"/>
                </a:solidFill>
              </a:rPr>
              <a:t> de </a:t>
            </a:r>
            <a:r>
              <a:rPr lang="en-US" b="1" i="1" dirty="0" err="1" smtClean="0">
                <a:solidFill>
                  <a:schemeClr val="tx1"/>
                </a:solidFill>
              </a:rPr>
              <a:t>elevele</a:t>
            </a:r>
            <a:r>
              <a:rPr lang="en-US" b="1" i="1" dirty="0" smtClean="0">
                <a:solidFill>
                  <a:schemeClr val="tx1"/>
                </a:solidFill>
              </a:rPr>
              <a:t>:</a:t>
            </a:r>
          </a:p>
          <a:p>
            <a:pPr algn="ctr"/>
            <a:r>
              <a:rPr lang="en-US" b="1" i="1" dirty="0" err="1" smtClean="0">
                <a:solidFill>
                  <a:schemeClr val="tx1"/>
                </a:solidFill>
              </a:rPr>
              <a:t>Constandache</a:t>
            </a:r>
            <a:r>
              <a:rPr lang="en-US" b="1" i="1" dirty="0" smtClean="0">
                <a:solidFill>
                  <a:schemeClr val="tx1"/>
                </a:solidFill>
              </a:rPr>
              <a:t> Alexandra </a:t>
            </a:r>
            <a:r>
              <a:rPr lang="en-US" b="1" i="1" dirty="0" err="1" smtClean="0">
                <a:solidFill>
                  <a:schemeClr val="tx1"/>
                </a:solidFill>
              </a:rPr>
              <a:t>Marilena</a:t>
            </a:r>
            <a:endParaRPr lang="en-US" b="1" i="1" dirty="0" smtClean="0">
              <a:solidFill>
                <a:schemeClr val="tx1"/>
              </a:solidFill>
            </a:endParaRPr>
          </a:p>
          <a:p>
            <a:pPr algn="ctr"/>
            <a:r>
              <a:rPr lang="en-US" b="1" i="1" dirty="0" err="1" smtClean="0">
                <a:solidFill>
                  <a:schemeClr val="tx1"/>
                </a:solidFill>
              </a:rPr>
              <a:t>Rusu</a:t>
            </a:r>
            <a:r>
              <a:rPr lang="en-US" b="1" i="1" dirty="0" smtClean="0">
                <a:solidFill>
                  <a:schemeClr val="tx1"/>
                </a:solidFill>
              </a:rPr>
              <a:t> </a:t>
            </a:r>
            <a:r>
              <a:rPr lang="en-US" b="1" i="1" dirty="0" err="1" smtClean="0">
                <a:solidFill>
                  <a:schemeClr val="tx1"/>
                </a:solidFill>
              </a:rPr>
              <a:t>Andreea</a:t>
            </a:r>
            <a:r>
              <a:rPr lang="en-US" b="1" i="1" dirty="0" smtClean="0">
                <a:solidFill>
                  <a:schemeClr val="tx1"/>
                </a:solidFill>
              </a:rPr>
              <a:t> Maria </a:t>
            </a:r>
            <a:endParaRPr lang="en-US" b="1"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ini pentru poluarea solului galat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609600" y="533400"/>
            <a:ext cx="5433090" cy="707886"/>
          </a:xfrm>
          <a:prstGeom prst="rect">
            <a:avLst/>
          </a:prstGeom>
        </p:spPr>
        <p:txBody>
          <a:bodyPr wrap="none">
            <a:spAutoFit/>
          </a:bodyPr>
          <a:lstStyle/>
          <a:p>
            <a:pPr algn="ctr"/>
            <a:r>
              <a:rPr lang="ro-RO" sz="4000" b="1" i="1" dirty="0" smtClean="0">
                <a:solidFill>
                  <a:srgbClr val="FF9933"/>
                </a:solidFill>
                <a:effectLst>
                  <a:outerShdw blurRad="38100" dist="38100" dir="2700000" algn="tl">
                    <a:srgbClr val="000000">
                      <a:alpha val="43137"/>
                    </a:srgbClr>
                  </a:outerShdw>
                </a:effectLst>
                <a:latin typeface="Arial" pitchFamily="34" charset="0"/>
                <a:cs typeface="Arial" pitchFamily="34" charset="0"/>
              </a:rPr>
              <a:t>POLUAREA SOLULUI</a:t>
            </a:r>
            <a:endParaRPr lang="en-US" sz="4000" i="1" dirty="0">
              <a:solidFill>
                <a:srgbClr val="FF9933"/>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457200" y="2362200"/>
            <a:ext cx="7696200" cy="3416320"/>
          </a:xfrm>
          <a:prstGeom prst="rect">
            <a:avLst/>
          </a:prstGeom>
        </p:spPr>
        <p:txBody>
          <a:bodyPr wrap="square" numCol="1">
            <a:spAutoFit/>
          </a:bodyPr>
          <a:lstStyle/>
          <a:p>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Solul este un factor ecologic important pentru ca:</a:t>
            </a:r>
          </a:p>
          <a:p>
            <a:pPr>
              <a:buFont typeface="Wingdings" pitchFamily="2" charset="2"/>
              <a:buChar char="v"/>
            </a:pP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se afla în strânsa corelatie cu clima unei regiuni prin configuratia, natura</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 structura lui;</a:t>
            </a:r>
          </a:p>
          <a:p>
            <a:pPr>
              <a:buFont typeface="Wingdings" pitchFamily="2" charset="2"/>
              <a:buChar char="v"/>
            </a:pP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de calitatea lui depinde formarea si protectia surselor de apa subterane si</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 suprafata;</a:t>
            </a:r>
          </a:p>
          <a:p>
            <a:pPr>
              <a:buFont typeface="Wingdings" pitchFamily="2" charset="2"/>
              <a:buChar char="v"/>
            </a:pP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determina cresterea si dezvoltarea vegetatiei, influentând astfel în mod</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indirect alimentatia omului;</a:t>
            </a:r>
          </a:p>
          <a:p>
            <a:pPr>
              <a:buFont typeface="Wingdings" pitchFamily="2" charset="2"/>
              <a:buChar char="v"/>
            </a:pP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are un rol hotarâtor în amplasarea localitatilor, asigurarea conditiilor</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optime  de  constructie  a  locuintelor,  de  dezvoltare sociala</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  economica a</a:t>
            </a:r>
            <a:b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asezarilor umane.</a:t>
            </a:r>
            <a:endParaRPr lang="ro-RO"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914400" y="1371600"/>
            <a:ext cx="3048000" cy="830997"/>
          </a:xfrm>
          <a:prstGeom prst="rect">
            <a:avLst/>
          </a:prstGeom>
          <a:noFill/>
        </p:spPr>
        <p:txBody>
          <a:bodyPr wrap="square" rtlCol="0">
            <a:spAutoFit/>
          </a:bodyPr>
          <a:lstStyle/>
          <a:p>
            <a:pPr algn="ctr"/>
            <a:r>
              <a:rPr lang="en-US" sz="4000" b="1" i="1" dirty="0" smtClean="0">
                <a:solidFill>
                  <a:srgbClr val="FF0000"/>
                </a:solidFill>
                <a:latin typeface="+mj-lt"/>
              </a:rPr>
              <a:t>ŞTIA</a:t>
            </a:r>
            <a:r>
              <a:rPr lang="en-US" sz="4000" b="1" i="1" dirty="0" smtClean="0">
                <a:solidFill>
                  <a:srgbClr val="FF0000"/>
                </a:solidFill>
                <a:latin typeface="Calibri"/>
                <a:cs typeface="Calibri"/>
              </a:rPr>
              <a:t>Ț</a:t>
            </a:r>
            <a:r>
              <a:rPr lang="en-US" sz="4000" b="1" i="1" dirty="0" smtClean="0">
                <a:solidFill>
                  <a:srgbClr val="FF0000"/>
                </a:solidFill>
                <a:latin typeface="+mj-lt"/>
              </a:rPr>
              <a:t>I</a:t>
            </a:r>
            <a:r>
              <a:rPr lang="en-US" sz="4800" b="1" i="1" dirty="0" smtClean="0">
                <a:solidFill>
                  <a:srgbClr val="FF0000"/>
                </a:solidFill>
                <a:latin typeface="+mj-lt"/>
              </a:rPr>
              <a:t> </a:t>
            </a:r>
            <a:r>
              <a:rPr lang="en-US" sz="4400" b="1" i="1" dirty="0" smtClean="0">
                <a:solidFill>
                  <a:srgbClr val="FF0000"/>
                </a:solidFill>
                <a:latin typeface="+mj-lt"/>
              </a:rPr>
              <a:t>C</a:t>
            </a:r>
            <a:r>
              <a:rPr lang="en-US" sz="4400" b="1" i="1" dirty="0" smtClean="0">
                <a:solidFill>
                  <a:srgbClr val="FF0000"/>
                </a:solidFill>
                <a:latin typeface="Cambria"/>
              </a:rPr>
              <a:t>Ă</a:t>
            </a:r>
            <a:r>
              <a:rPr lang="en-US" sz="4400" b="1" i="1" dirty="0" smtClean="0">
                <a:solidFill>
                  <a:srgbClr val="FF0000"/>
                </a:solidFill>
                <a:latin typeface="+mj-lt"/>
              </a:rPr>
              <a:t>?</a:t>
            </a:r>
            <a:endParaRPr lang="en-US" sz="4400" b="1" i="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381000"/>
            <a:ext cx="4876800" cy="3508653"/>
          </a:xfrm>
          <a:prstGeom prst="rect">
            <a:avLst/>
          </a:prstGeom>
        </p:spPr>
        <p:txBody>
          <a:bodyPr wrap="square">
            <a:spAutoFit/>
          </a:bodyPr>
          <a:lstStyle/>
          <a:p>
            <a:pPr algn="ctr"/>
            <a:endParaRPr lang="en-US" sz="2000" b="1" dirty="0" smtClean="0">
              <a:solidFill>
                <a:srgbClr val="FF0000"/>
              </a:solidFill>
              <a:latin typeface="Arial" pitchFamily="34" charset="0"/>
              <a:cs typeface="Arial" pitchFamily="34" charset="0"/>
            </a:endParaRPr>
          </a:p>
          <a:p>
            <a:pPr algn="ctr"/>
            <a:r>
              <a:rPr lang="en-US" sz="2000" b="1" dirty="0" err="1" smtClean="0">
                <a:solidFill>
                  <a:srgbClr val="FF0000"/>
                </a:solidFill>
                <a:latin typeface="Arial" pitchFamily="34" charset="0"/>
                <a:cs typeface="Arial" pitchFamily="34" charset="0"/>
              </a:rPr>
              <a:t>Dintre</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masurile</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impotriva</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poluarii</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solului</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mai</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importante</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sunt</a:t>
            </a:r>
            <a:r>
              <a:rPr lang="en-US" sz="2000" b="1" dirty="0" smtClean="0">
                <a:solidFill>
                  <a:srgbClr val="FF0000"/>
                </a:solidFill>
                <a:latin typeface="Arial" pitchFamily="34" charset="0"/>
                <a:cs typeface="Arial" pitchFamily="34" charset="0"/>
              </a:rPr>
              <a:t>:</a:t>
            </a:r>
          </a:p>
          <a:p>
            <a:endParaRPr lang="en-US" dirty="0" smtClean="0"/>
          </a:p>
          <a:p>
            <a:endParaRPr lang="en-US" dirty="0" smtClean="0"/>
          </a:p>
          <a:p>
            <a:pPr marL="342900" indent="-342900">
              <a:buFont typeface="Wingdings" pitchFamily="2" charset="2"/>
              <a:buChar char="q"/>
            </a:pPr>
            <a:r>
              <a:rPr lang="en-US" i="1" dirty="0" err="1" smtClean="0">
                <a:latin typeface="Arial" pitchFamily="34" charset="0"/>
                <a:cs typeface="Arial" pitchFamily="34" charset="0"/>
              </a:rPr>
              <a:t>constructia</a:t>
            </a:r>
            <a:r>
              <a:rPr lang="en-US" i="1" dirty="0" smtClean="0">
                <a:latin typeface="Arial" pitchFamily="34" charset="0"/>
                <a:cs typeface="Arial" pitchFamily="34" charset="0"/>
              </a:rPr>
              <a:t> </a:t>
            </a:r>
            <a:r>
              <a:rPr lang="en-US" i="1" dirty="0" err="1" smtClean="0">
                <a:latin typeface="Arial" pitchFamily="34" charset="0"/>
                <a:cs typeface="Arial" pitchFamily="34" charset="0"/>
              </a:rPr>
              <a:t>unor</a:t>
            </a:r>
            <a:r>
              <a:rPr lang="en-US" i="1" dirty="0" smtClean="0">
                <a:latin typeface="Arial" pitchFamily="34" charset="0"/>
                <a:cs typeface="Arial" pitchFamily="34" charset="0"/>
              </a:rPr>
              <a:t> zone de </a:t>
            </a:r>
            <a:r>
              <a:rPr lang="en-US" i="1" dirty="0" err="1" smtClean="0">
                <a:latin typeface="Arial" pitchFamily="34" charset="0"/>
                <a:cs typeface="Arial" pitchFamily="34" charset="0"/>
              </a:rPr>
              <a:t>depozite</a:t>
            </a:r>
            <a:r>
              <a:rPr lang="en-US" i="1" dirty="0" smtClean="0">
                <a:latin typeface="Arial" pitchFamily="34" charset="0"/>
                <a:cs typeface="Arial" pitchFamily="34" charset="0"/>
              </a:rPr>
              <a:t> </a:t>
            </a:r>
            <a:r>
              <a:rPr lang="en-US" i="1" dirty="0" err="1" smtClean="0">
                <a:latin typeface="Arial" pitchFamily="34" charset="0"/>
                <a:cs typeface="Arial" pitchFamily="34" charset="0"/>
              </a:rPr>
              <a:t>agunoaielor</a:t>
            </a:r>
            <a:r>
              <a:rPr lang="en-US" i="1" dirty="0" smtClean="0">
                <a:latin typeface="Arial" pitchFamily="34" charset="0"/>
                <a:cs typeface="Arial" pitchFamily="34" charset="0"/>
              </a:rPr>
              <a:t>;</a:t>
            </a:r>
          </a:p>
          <a:p>
            <a:pPr marL="342900" indent="-342900">
              <a:buFont typeface="Wingdings" pitchFamily="2" charset="2"/>
              <a:buChar char="q"/>
            </a:pPr>
            <a:r>
              <a:rPr lang="en-US" i="1" dirty="0" err="1" smtClean="0">
                <a:latin typeface="Arial" pitchFamily="34" charset="0"/>
                <a:cs typeface="Arial" pitchFamily="34" charset="0"/>
              </a:rPr>
              <a:t>diminuarea</a:t>
            </a:r>
            <a:r>
              <a:rPr lang="en-US" i="1" dirty="0" smtClean="0">
                <a:latin typeface="Arial" pitchFamily="34" charset="0"/>
                <a:cs typeface="Arial" pitchFamily="34" charset="0"/>
              </a:rPr>
              <a:t> </a:t>
            </a:r>
            <a:r>
              <a:rPr lang="en-US" i="1" dirty="0" err="1" smtClean="0">
                <a:latin typeface="Arial" pitchFamily="34" charset="0"/>
                <a:cs typeface="Arial" pitchFamily="34" charset="0"/>
              </a:rPr>
              <a:t>eroziunii</a:t>
            </a:r>
            <a:r>
              <a:rPr lang="en-US" i="1" dirty="0" smtClean="0">
                <a:latin typeface="Arial" pitchFamily="34" charset="0"/>
                <a:cs typeface="Arial" pitchFamily="34" charset="0"/>
              </a:rPr>
              <a:t> </a:t>
            </a:r>
            <a:r>
              <a:rPr lang="en-US" i="1" dirty="0" err="1" smtClean="0">
                <a:latin typeface="Arial" pitchFamily="34" charset="0"/>
                <a:cs typeface="Arial" pitchFamily="34" charset="0"/>
              </a:rPr>
              <a:t>solului</a:t>
            </a:r>
            <a:r>
              <a:rPr lang="en-US" i="1" dirty="0" smtClean="0">
                <a:latin typeface="Arial" pitchFamily="34" charset="0"/>
                <a:cs typeface="Arial" pitchFamily="34" charset="0"/>
              </a:rPr>
              <a:t> </a:t>
            </a:r>
            <a:r>
              <a:rPr lang="en-US" i="1" dirty="0" err="1" smtClean="0">
                <a:latin typeface="Arial" pitchFamily="34" charset="0"/>
                <a:cs typeface="Arial" pitchFamily="34" charset="0"/>
              </a:rPr>
              <a:t>prin</a:t>
            </a:r>
            <a:r>
              <a:rPr lang="en-US" i="1" dirty="0" smtClean="0">
                <a:latin typeface="Arial" pitchFamily="34" charset="0"/>
                <a:cs typeface="Arial" pitchFamily="34" charset="0"/>
              </a:rPr>
              <a:t> </a:t>
            </a:r>
            <a:r>
              <a:rPr lang="en-US" i="1" dirty="0" err="1" smtClean="0">
                <a:latin typeface="Arial" pitchFamily="34" charset="0"/>
                <a:cs typeface="Arial" pitchFamily="34" charset="0"/>
              </a:rPr>
              <a:t>plantarea</a:t>
            </a:r>
            <a:r>
              <a:rPr lang="en-US" i="1" dirty="0" smtClean="0">
                <a:latin typeface="Arial" pitchFamily="34" charset="0"/>
                <a:cs typeface="Arial" pitchFamily="34" charset="0"/>
              </a:rPr>
              <a:t> </a:t>
            </a:r>
            <a:r>
              <a:rPr lang="en-US" i="1" dirty="0" err="1" smtClean="0">
                <a:latin typeface="Arial" pitchFamily="34" charset="0"/>
                <a:cs typeface="Arial" pitchFamily="34" charset="0"/>
              </a:rPr>
              <a:t>arborilor</a:t>
            </a:r>
            <a:r>
              <a:rPr lang="en-US" i="1" dirty="0" smtClean="0">
                <a:latin typeface="Arial" pitchFamily="34" charset="0"/>
                <a:cs typeface="Arial" pitchFamily="34" charset="0"/>
              </a:rPr>
              <a:t>;</a:t>
            </a:r>
          </a:p>
          <a:p>
            <a:pPr marL="342900" indent="-342900">
              <a:buFont typeface="Wingdings" pitchFamily="2" charset="2"/>
              <a:buChar char="q"/>
            </a:pPr>
            <a:r>
              <a:rPr lang="en-US" i="1" dirty="0" err="1" smtClean="0">
                <a:latin typeface="Arial" pitchFamily="34" charset="0"/>
                <a:cs typeface="Arial" pitchFamily="34" charset="0"/>
              </a:rPr>
              <a:t>construirea</a:t>
            </a:r>
            <a:r>
              <a:rPr lang="en-US" i="1" dirty="0" smtClean="0">
                <a:latin typeface="Arial" pitchFamily="34" charset="0"/>
                <a:cs typeface="Arial" pitchFamily="34" charset="0"/>
              </a:rPr>
              <a:t> de </a:t>
            </a:r>
            <a:r>
              <a:rPr lang="en-US" i="1" dirty="0" err="1" smtClean="0">
                <a:latin typeface="Arial" pitchFamily="34" charset="0"/>
                <a:cs typeface="Arial" pitchFamily="34" charset="0"/>
              </a:rPr>
              <a:t>spatii</a:t>
            </a:r>
            <a:r>
              <a:rPr lang="en-US" i="1" dirty="0" smtClean="0">
                <a:latin typeface="Arial" pitchFamily="34" charset="0"/>
                <a:cs typeface="Arial" pitchFamily="34" charset="0"/>
              </a:rPr>
              <a:t> de </a:t>
            </a:r>
            <a:r>
              <a:rPr lang="en-US" i="1" dirty="0" err="1" smtClean="0">
                <a:latin typeface="Arial" pitchFamily="34" charset="0"/>
                <a:cs typeface="Arial" pitchFamily="34" charset="0"/>
              </a:rPr>
              <a:t>epurare</a:t>
            </a:r>
            <a:r>
              <a:rPr lang="en-US" i="1" dirty="0" smtClean="0">
                <a:latin typeface="Arial" pitchFamily="34" charset="0"/>
                <a:cs typeface="Arial" pitchFamily="34" charset="0"/>
              </a:rPr>
              <a:t> a </a:t>
            </a:r>
            <a:r>
              <a:rPr lang="en-US" i="1" dirty="0" err="1" smtClean="0">
                <a:latin typeface="Arial" pitchFamily="34" charset="0"/>
                <a:cs typeface="Arial" pitchFamily="34" charset="0"/>
              </a:rPr>
              <a:t>apei</a:t>
            </a:r>
            <a:r>
              <a:rPr lang="en-US" i="1" dirty="0" smtClean="0">
                <a:latin typeface="Arial" pitchFamily="34" charset="0"/>
                <a:cs typeface="Arial" pitchFamily="34" charset="0"/>
              </a:rPr>
              <a:t>;</a:t>
            </a:r>
          </a:p>
          <a:p>
            <a:pPr marL="342900" indent="-342900">
              <a:buFont typeface="Wingdings" pitchFamily="2" charset="2"/>
              <a:buChar char="q"/>
            </a:pPr>
            <a:r>
              <a:rPr lang="en-US" i="1" dirty="0" err="1" smtClean="0">
                <a:latin typeface="Arial" pitchFamily="34" charset="0"/>
                <a:cs typeface="Arial" pitchFamily="34" charset="0"/>
              </a:rPr>
              <a:t>controlul</a:t>
            </a:r>
            <a:r>
              <a:rPr lang="en-US" i="1" dirty="0" smtClean="0">
                <a:latin typeface="Arial" pitchFamily="34" charset="0"/>
                <a:cs typeface="Arial" pitchFamily="34" charset="0"/>
              </a:rPr>
              <a:t> </a:t>
            </a:r>
            <a:r>
              <a:rPr lang="en-US" i="1" dirty="0" err="1" smtClean="0">
                <a:latin typeface="Arial" pitchFamily="34" charset="0"/>
                <a:cs typeface="Arial" pitchFamily="34" charset="0"/>
              </a:rPr>
              <a:t>poluarii</a:t>
            </a:r>
            <a:r>
              <a:rPr lang="en-US" i="1" dirty="0" smtClean="0">
                <a:latin typeface="Arial" pitchFamily="34" charset="0"/>
                <a:cs typeface="Arial" pitchFamily="34" charset="0"/>
              </a:rPr>
              <a:t> </a:t>
            </a:r>
            <a:r>
              <a:rPr lang="en-US" i="1" dirty="0" err="1" smtClean="0">
                <a:latin typeface="Arial" pitchFamily="34" charset="0"/>
                <a:cs typeface="Arial" pitchFamily="34" charset="0"/>
              </a:rPr>
              <a:t>si</a:t>
            </a:r>
            <a:r>
              <a:rPr lang="en-US" i="1" dirty="0" smtClean="0">
                <a:latin typeface="Arial" pitchFamily="34" charset="0"/>
                <a:cs typeface="Arial" pitchFamily="34" charset="0"/>
              </a:rPr>
              <a:t> a </a:t>
            </a:r>
            <a:r>
              <a:rPr lang="en-US" i="1" dirty="0" err="1" smtClean="0">
                <a:latin typeface="Arial" pitchFamily="34" charset="0"/>
                <a:cs typeface="Arial" pitchFamily="34" charset="0"/>
              </a:rPr>
              <a:t>substantelor</a:t>
            </a:r>
            <a:r>
              <a:rPr lang="en-US" i="1" dirty="0" smtClean="0">
                <a:latin typeface="Arial" pitchFamily="34" charset="0"/>
                <a:cs typeface="Arial" pitchFamily="34" charset="0"/>
              </a:rPr>
              <a:t> </a:t>
            </a:r>
            <a:r>
              <a:rPr lang="en-US" i="1" dirty="0" err="1" smtClean="0">
                <a:latin typeface="Arial" pitchFamily="34" charset="0"/>
                <a:cs typeface="Arial" pitchFamily="34" charset="0"/>
              </a:rPr>
              <a:t>chimice</a:t>
            </a:r>
            <a:r>
              <a:rPr lang="en-US" i="1" dirty="0" smtClean="0">
                <a:latin typeface="Arial" pitchFamily="34" charset="0"/>
                <a:cs typeface="Arial" pitchFamily="34" charset="0"/>
              </a:rPr>
              <a:t> </a:t>
            </a:r>
            <a:r>
              <a:rPr lang="en-US" i="1" dirty="0" err="1" smtClean="0">
                <a:latin typeface="Arial" pitchFamily="34" charset="0"/>
                <a:cs typeface="Arial" pitchFamily="34" charset="0"/>
              </a:rPr>
              <a:t>utilizate</a:t>
            </a:r>
            <a:r>
              <a:rPr lang="en-US" i="1" dirty="0" smtClean="0">
                <a:latin typeface="Arial" pitchFamily="34" charset="0"/>
                <a:cs typeface="Arial" pitchFamily="34" charset="0"/>
              </a:rPr>
              <a:t> in </a:t>
            </a:r>
            <a:r>
              <a:rPr lang="en-US" i="1" dirty="0" err="1" smtClean="0">
                <a:latin typeface="Arial" pitchFamily="34" charset="0"/>
                <a:cs typeface="Arial" pitchFamily="34" charset="0"/>
              </a:rPr>
              <a:t>procesele</a:t>
            </a:r>
            <a:r>
              <a:rPr lang="en-US" i="1" dirty="0" smtClean="0">
                <a:latin typeface="Arial" pitchFamily="34" charset="0"/>
                <a:cs typeface="Arial" pitchFamily="34" charset="0"/>
              </a:rPr>
              <a:t> </a:t>
            </a:r>
            <a:r>
              <a:rPr lang="en-US" i="1" dirty="0" err="1" smtClean="0">
                <a:latin typeface="Arial" pitchFamily="34" charset="0"/>
                <a:cs typeface="Arial" pitchFamily="34" charset="0"/>
              </a:rPr>
              <a:t>industriale</a:t>
            </a:r>
            <a:r>
              <a:rPr lang="en-US" i="1" dirty="0" smtClean="0">
                <a:latin typeface="Arial" pitchFamily="34" charset="0"/>
                <a:cs typeface="Arial" pitchFamily="34" charset="0"/>
              </a:rPr>
              <a:t>.</a:t>
            </a:r>
            <a:endParaRPr lang="en-US" i="1" dirty="0">
              <a:latin typeface="Arial" pitchFamily="34" charset="0"/>
              <a:cs typeface="Arial" pitchFamily="34" charset="0"/>
            </a:endParaRPr>
          </a:p>
        </p:txBody>
      </p:sp>
      <p:sp>
        <p:nvSpPr>
          <p:cNvPr id="4" name="Rectangle 3"/>
          <p:cNvSpPr/>
          <p:nvPr/>
        </p:nvSpPr>
        <p:spPr>
          <a:xfrm>
            <a:off x="1371600" y="4038600"/>
            <a:ext cx="4876800" cy="1477328"/>
          </a:xfrm>
          <a:prstGeom prst="rect">
            <a:avLst/>
          </a:prstGeom>
        </p:spPr>
        <p:txBody>
          <a:bodyPr wrap="square">
            <a:spAutoFit/>
          </a:bodyPr>
          <a:lstStyle/>
          <a:p>
            <a:pPr>
              <a:buFont typeface="Wingdings" pitchFamily="2" charset="2"/>
              <a:buChar char="q"/>
            </a:pPr>
            <a:r>
              <a:rPr lang="en-US" i="1" dirty="0" err="1" smtClean="0">
                <a:latin typeface="Arial" pitchFamily="34" charset="0"/>
                <a:cs typeface="Arial" pitchFamily="34" charset="0"/>
              </a:rPr>
              <a:t>mentinerea</a:t>
            </a:r>
            <a:r>
              <a:rPr lang="en-US" i="1" dirty="0" smtClean="0">
                <a:latin typeface="Arial" pitchFamily="34" charset="0"/>
                <a:cs typeface="Arial" pitchFamily="34" charset="0"/>
              </a:rPr>
              <a:t> </a:t>
            </a:r>
            <a:r>
              <a:rPr lang="en-US" i="1" dirty="0" err="1" smtClean="0">
                <a:latin typeface="Arial" pitchFamily="34" charset="0"/>
                <a:cs typeface="Arial" pitchFamily="34" charset="0"/>
              </a:rPr>
              <a:t>suprafetelor</a:t>
            </a:r>
            <a:r>
              <a:rPr lang="en-US" i="1" dirty="0" smtClean="0">
                <a:latin typeface="Arial" pitchFamily="34" charset="0"/>
                <a:cs typeface="Arial" pitchFamily="34" charset="0"/>
              </a:rPr>
              <a:t> </a:t>
            </a:r>
            <a:r>
              <a:rPr lang="en-US" i="1" dirty="0" err="1" smtClean="0">
                <a:latin typeface="Arial" pitchFamily="34" charset="0"/>
                <a:cs typeface="Arial" pitchFamily="34" charset="0"/>
              </a:rPr>
              <a:t>impadurite</a:t>
            </a:r>
            <a:r>
              <a:rPr lang="en-US" i="1" dirty="0" smtClean="0">
                <a:latin typeface="Arial" pitchFamily="34" charset="0"/>
                <a:cs typeface="Arial" pitchFamily="34" charset="0"/>
              </a:rPr>
              <a:t>;</a:t>
            </a:r>
          </a:p>
          <a:p>
            <a:pPr>
              <a:buFont typeface="Wingdings" pitchFamily="2" charset="2"/>
              <a:buChar char="q"/>
            </a:pPr>
            <a:r>
              <a:rPr lang="en-US" i="1" dirty="0" err="1" smtClean="0">
                <a:latin typeface="Arial" pitchFamily="34" charset="0"/>
                <a:cs typeface="Arial" pitchFamily="34" charset="0"/>
              </a:rPr>
              <a:t>colectarea</a:t>
            </a:r>
            <a:r>
              <a:rPr lang="en-US" i="1" dirty="0" smtClean="0">
                <a:latin typeface="Arial" pitchFamily="34" charset="0"/>
                <a:cs typeface="Arial" pitchFamily="34" charset="0"/>
              </a:rPr>
              <a:t> </a:t>
            </a:r>
            <a:r>
              <a:rPr lang="en-US" i="1" dirty="0" err="1" smtClean="0">
                <a:latin typeface="Arial" pitchFamily="34" charset="0"/>
                <a:cs typeface="Arial" pitchFamily="34" charset="0"/>
              </a:rPr>
              <a:t>rezidurilor</a:t>
            </a:r>
            <a:r>
              <a:rPr lang="en-US" i="1" dirty="0" smtClean="0">
                <a:latin typeface="Arial" pitchFamily="34" charset="0"/>
                <a:cs typeface="Arial" pitchFamily="34" charset="0"/>
              </a:rPr>
              <a:t> </a:t>
            </a:r>
            <a:r>
              <a:rPr lang="en-US" i="1" dirty="0" err="1" smtClean="0">
                <a:latin typeface="Arial" pitchFamily="34" charset="0"/>
                <a:cs typeface="Arial" pitchFamily="34" charset="0"/>
              </a:rPr>
              <a:t>menajere</a:t>
            </a:r>
            <a:r>
              <a:rPr lang="en-US" i="1" dirty="0" smtClean="0">
                <a:latin typeface="Arial" pitchFamily="34" charset="0"/>
                <a:cs typeface="Arial" pitchFamily="34" charset="0"/>
              </a:rPr>
              <a:t> in        </a:t>
            </a:r>
            <a:r>
              <a:rPr lang="en-US" i="1" dirty="0" err="1" smtClean="0">
                <a:latin typeface="Arial" pitchFamily="34" charset="0"/>
                <a:cs typeface="Arial" pitchFamily="34" charset="0"/>
              </a:rPr>
              <a:t>recipiente</a:t>
            </a:r>
            <a:r>
              <a:rPr lang="en-US" i="1" dirty="0" smtClean="0">
                <a:latin typeface="Arial" pitchFamily="34" charset="0"/>
                <a:cs typeface="Arial" pitchFamily="34" charset="0"/>
              </a:rPr>
              <a:t> </a:t>
            </a:r>
            <a:r>
              <a:rPr lang="en-US" i="1" dirty="0" err="1" smtClean="0">
                <a:latin typeface="Arial" pitchFamily="34" charset="0"/>
                <a:cs typeface="Arial" pitchFamily="34" charset="0"/>
              </a:rPr>
              <a:t>speciale,pe</a:t>
            </a:r>
            <a:r>
              <a:rPr lang="en-US" i="1" dirty="0" smtClean="0">
                <a:latin typeface="Arial" pitchFamily="34" charset="0"/>
                <a:cs typeface="Arial" pitchFamily="34" charset="0"/>
              </a:rPr>
              <a:t> </a:t>
            </a:r>
            <a:r>
              <a:rPr lang="en-US" i="1" dirty="0" err="1" smtClean="0">
                <a:latin typeface="Arial" pitchFamily="34" charset="0"/>
                <a:cs typeface="Arial" pitchFamily="34" charset="0"/>
              </a:rPr>
              <a:t>sortimente</a:t>
            </a:r>
            <a:r>
              <a:rPr lang="en-US" i="1" dirty="0" smtClean="0">
                <a:latin typeface="Arial" pitchFamily="34" charset="0"/>
                <a:cs typeface="Arial" pitchFamily="34" charset="0"/>
              </a:rPr>
              <a:t>      (</a:t>
            </a:r>
            <a:r>
              <a:rPr lang="en-US" i="1" dirty="0" err="1" smtClean="0">
                <a:latin typeface="Arial" pitchFamily="34" charset="0"/>
                <a:cs typeface="Arial" pitchFamily="34" charset="0"/>
              </a:rPr>
              <a:t>sticla,metal,hartie,material</a:t>
            </a:r>
            <a:r>
              <a:rPr lang="en-US" i="1" dirty="0" smtClean="0">
                <a:latin typeface="Arial" pitchFamily="34" charset="0"/>
                <a:cs typeface="Arial" pitchFamily="34" charset="0"/>
              </a:rPr>
              <a:t> plastic.) </a:t>
            </a:r>
            <a:r>
              <a:rPr lang="en-US" i="1" dirty="0" err="1" smtClean="0">
                <a:latin typeface="Arial" pitchFamily="34" charset="0"/>
                <a:cs typeface="Arial" pitchFamily="34" charset="0"/>
              </a:rPr>
              <a:t>si</a:t>
            </a:r>
            <a:r>
              <a:rPr lang="en-US" i="1" dirty="0" smtClean="0">
                <a:latin typeface="Arial" pitchFamily="34" charset="0"/>
                <a:cs typeface="Arial" pitchFamily="34" charset="0"/>
              </a:rPr>
              <a:t>   </a:t>
            </a:r>
            <a:r>
              <a:rPr lang="en-US" i="1" dirty="0" err="1" smtClean="0">
                <a:latin typeface="Arial" pitchFamily="34" charset="0"/>
                <a:cs typeface="Arial" pitchFamily="34" charset="0"/>
              </a:rPr>
              <a:t>reciclarea</a:t>
            </a:r>
            <a:r>
              <a:rPr lang="en-US" i="1" dirty="0" smtClean="0">
                <a:latin typeface="Arial" pitchFamily="34" charset="0"/>
                <a:cs typeface="Arial" pitchFamily="34" charset="0"/>
              </a:rPr>
              <a:t> </a:t>
            </a:r>
            <a:r>
              <a:rPr lang="en-US" i="1" dirty="0" err="1" smtClean="0">
                <a:latin typeface="Arial" pitchFamily="34" charset="0"/>
                <a:cs typeface="Arial" pitchFamily="34" charset="0"/>
              </a:rPr>
              <a:t>acestora</a:t>
            </a:r>
            <a:r>
              <a:rPr lang="en-US" i="1" dirty="0" smtClean="0">
                <a:latin typeface="Arial" pitchFamily="34" charset="0"/>
                <a:cs typeface="Arial" pitchFamily="34" charset="0"/>
              </a:rPr>
              <a:t>.</a:t>
            </a:r>
            <a:endParaRPr lang="en-US" i="1" dirty="0">
              <a:latin typeface="Arial" pitchFamily="34" charset="0"/>
              <a:cs typeface="Arial" pitchFamily="34" charset="0"/>
            </a:endParaRPr>
          </a:p>
        </p:txBody>
      </p:sp>
      <p:sp>
        <p:nvSpPr>
          <p:cNvPr id="29700" name="AutoShape 4" descr="Imagini pentru combaterea POLUAREA SOLULU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ini pentru combaterea POLUAREA SOLULU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ini pentru combaterea POLUAREA SOLULU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6" name="Picture 10" descr="Imagini pentru combaterea POLUAREA SOLULUI"/>
          <p:cNvPicPr>
            <a:picLocks noChangeAspect="1" noChangeArrowheads="1"/>
          </p:cNvPicPr>
          <p:nvPr/>
        </p:nvPicPr>
        <p:blipFill>
          <a:blip r:embed="rId2" cstate="print"/>
          <a:srcRect/>
          <a:stretch>
            <a:fillRect/>
          </a:stretch>
        </p:blipFill>
        <p:spPr bwMode="auto">
          <a:xfrm>
            <a:off x="6019800" y="1066800"/>
            <a:ext cx="3124200" cy="46871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e similară"/>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4343400" y="0"/>
            <a:ext cx="4419600" cy="3416320"/>
          </a:xfrm>
          <a:prstGeom prst="rect">
            <a:avLst/>
          </a:prstGeom>
        </p:spPr>
        <p:txBody>
          <a:bodyPr wrap="square">
            <a:spAutoFit/>
          </a:bodyPr>
          <a:lstStyle/>
          <a:p>
            <a:pPr algn="ctr"/>
            <a:r>
              <a:rPr lang="fr-FR" sz="3600" b="1" dirty="0" err="1" smtClean="0">
                <a:solidFill>
                  <a:schemeClr val="bg1"/>
                </a:solidFill>
                <a:latin typeface="Arial" pitchFamily="34" charset="0"/>
                <a:cs typeface="Arial" pitchFamily="34" charset="0"/>
              </a:rPr>
              <a:t>Poluarea</a:t>
            </a:r>
            <a:r>
              <a:rPr lang="fr-FR" sz="3600" b="1" dirty="0" smtClean="0">
                <a:solidFill>
                  <a:schemeClr val="bg1"/>
                </a:solidFill>
                <a:latin typeface="Arial" pitchFamily="34" charset="0"/>
                <a:cs typeface="Arial" pitchFamily="34" charset="0"/>
              </a:rPr>
              <a:t> </a:t>
            </a:r>
            <a:r>
              <a:rPr lang="fr-FR" sz="3600" b="1" dirty="0" err="1" smtClean="0">
                <a:solidFill>
                  <a:schemeClr val="bg1"/>
                </a:solidFill>
                <a:latin typeface="Arial" pitchFamily="34" charset="0"/>
                <a:cs typeface="Arial" pitchFamily="34" charset="0"/>
              </a:rPr>
              <a:t>aerului</a:t>
            </a:r>
            <a:endParaRPr lang="fr-FR" sz="3600" dirty="0" smtClean="0">
              <a:solidFill>
                <a:schemeClr val="bg1"/>
              </a:solidFill>
              <a:latin typeface="Arial" pitchFamily="34" charset="0"/>
              <a:cs typeface="Arial" pitchFamily="34" charset="0"/>
            </a:endParaRPr>
          </a:p>
          <a:p>
            <a:r>
              <a:rPr lang="fr-FR" dirty="0" err="1" smtClean="0">
                <a:latin typeface="Arial" pitchFamily="34" charset="0"/>
                <a:cs typeface="Arial" pitchFamily="34" charset="0"/>
              </a:rPr>
              <a:t>Poluarea</a:t>
            </a:r>
            <a:r>
              <a:rPr lang="fr-FR" dirty="0" smtClean="0">
                <a:latin typeface="Arial" pitchFamily="34" charset="0"/>
                <a:cs typeface="Arial" pitchFamily="34" charset="0"/>
              </a:rPr>
              <a:t> </a:t>
            </a:r>
            <a:r>
              <a:rPr lang="fr-FR" dirty="0" err="1" smtClean="0">
                <a:latin typeface="Arial" pitchFamily="34" charset="0"/>
                <a:cs typeface="Arial" pitchFamily="34" charset="0"/>
              </a:rPr>
              <a:t>urbana</a:t>
            </a:r>
            <a:r>
              <a:rPr lang="fr-FR" dirty="0" smtClean="0">
                <a:latin typeface="Arial" pitchFamily="34" charset="0"/>
                <a:cs typeface="Arial" pitchFamily="34" charset="0"/>
              </a:rPr>
              <a:t> a </a:t>
            </a:r>
            <a:r>
              <a:rPr lang="fr-FR" dirty="0" err="1" smtClean="0">
                <a:latin typeface="Arial" pitchFamily="34" charset="0"/>
                <a:cs typeface="Arial" pitchFamily="34" charset="0"/>
              </a:rPr>
              <a:t>aerului</a:t>
            </a:r>
            <a:r>
              <a:rPr lang="fr-FR" dirty="0" smtClean="0">
                <a:latin typeface="Arial" pitchFamily="34" charset="0"/>
                <a:cs typeface="Arial" pitchFamily="34" charset="0"/>
              </a:rPr>
              <a:t> este </a:t>
            </a:r>
            <a:r>
              <a:rPr lang="fr-FR" dirty="0" err="1" smtClean="0">
                <a:latin typeface="Arial" pitchFamily="34" charset="0"/>
                <a:cs typeface="Arial" pitchFamily="34" charset="0"/>
              </a:rPr>
              <a:t>cunoscuta</a:t>
            </a:r>
            <a:r>
              <a:rPr lang="fr-FR" dirty="0" smtClean="0">
                <a:latin typeface="Arial" pitchFamily="34" charset="0"/>
                <a:cs typeface="Arial" pitchFamily="34" charset="0"/>
              </a:rPr>
              <a:t> </a:t>
            </a:r>
            <a:r>
              <a:rPr lang="fr-FR" dirty="0" err="1" smtClean="0">
                <a:latin typeface="Arial" pitchFamily="34" charset="0"/>
                <a:cs typeface="Arial" pitchFamily="34" charset="0"/>
              </a:rPr>
              <a:t>sub</a:t>
            </a:r>
            <a:r>
              <a:rPr lang="fr-FR" dirty="0" smtClean="0">
                <a:latin typeface="Arial" pitchFamily="34" charset="0"/>
                <a:cs typeface="Arial" pitchFamily="34" charset="0"/>
              </a:rPr>
              <a:t> </a:t>
            </a:r>
            <a:r>
              <a:rPr lang="fr-FR" dirty="0" err="1" smtClean="0">
                <a:latin typeface="Arial" pitchFamily="34" charset="0"/>
                <a:cs typeface="Arial" pitchFamily="34" charset="0"/>
              </a:rPr>
              <a:t>denumirea</a:t>
            </a:r>
            <a:r>
              <a:rPr lang="fr-FR" dirty="0" smtClean="0">
                <a:latin typeface="Arial" pitchFamily="34" charset="0"/>
                <a:cs typeface="Arial" pitchFamily="34" charset="0"/>
              </a:rPr>
              <a:t> de </a:t>
            </a:r>
            <a:r>
              <a:rPr lang="fr-FR"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smog</a:t>
            </a:r>
            <a:r>
              <a:rPr lang="fr-FR" dirty="0" smtClean="0">
                <a:latin typeface="Arial" pitchFamily="34" charset="0"/>
                <a:cs typeface="Arial" pitchFamily="34" charset="0"/>
              </a:rPr>
              <a:t>. </a:t>
            </a:r>
            <a:r>
              <a:rPr lang="fr-FR" dirty="0" err="1" smtClean="0">
                <a:latin typeface="Arial" pitchFamily="34" charset="0"/>
                <a:cs typeface="Arial" pitchFamily="34" charset="0"/>
              </a:rPr>
              <a:t>Smogul</a:t>
            </a:r>
            <a:r>
              <a:rPr lang="fr-FR" dirty="0" smtClean="0">
                <a:latin typeface="Arial" pitchFamily="34" charset="0"/>
                <a:cs typeface="Arial" pitchFamily="34" charset="0"/>
              </a:rPr>
              <a:t> este </a:t>
            </a:r>
            <a:r>
              <a:rPr lang="fr-FR" dirty="0" err="1" smtClean="0">
                <a:latin typeface="Arial" pitchFamily="34" charset="0"/>
                <a:cs typeface="Arial" pitchFamily="34" charset="0"/>
              </a:rPr>
              <a:t>în</a:t>
            </a:r>
            <a:r>
              <a:rPr lang="fr-FR" dirty="0" smtClean="0">
                <a:latin typeface="Arial" pitchFamily="34" charset="0"/>
                <a:cs typeface="Arial" pitchFamily="34" charset="0"/>
              </a:rPr>
              <a:t> </a:t>
            </a:r>
            <a:r>
              <a:rPr lang="fr-FR" dirty="0" err="1" smtClean="0">
                <a:latin typeface="Arial" pitchFamily="34" charset="0"/>
                <a:cs typeface="Arial" pitchFamily="34" charset="0"/>
              </a:rPr>
              <a:t>general</a:t>
            </a:r>
            <a:r>
              <a:rPr lang="fr-FR" dirty="0" smtClean="0">
                <a:latin typeface="Arial" pitchFamily="34" charset="0"/>
                <a:cs typeface="Arial" pitchFamily="34" charset="0"/>
              </a:rPr>
              <a:t> un </a:t>
            </a:r>
            <a:r>
              <a:rPr lang="fr-FR" dirty="0" err="1" smtClean="0">
                <a:latin typeface="Arial" pitchFamily="34" charset="0"/>
                <a:cs typeface="Arial" pitchFamily="34" charset="0"/>
              </a:rPr>
              <a:t>amestec</a:t>
            </a:r>
            <a:r>
              <a:rPr lang="fr-FR" dirty="0" smtClean="0">
                <a:latin typeface="Arial" pitchFamily="34" charset="0"/>
                <a:cs typeface="Arial" pitchFamily="34" charset="0"/>
              </a:rPr>
              <a:t> de </a:t>
            </a:r>
            <a:r>
              <a:rPr lang="fr-FR" dirty="0" err="1" smtClean="0">
                <a:latin typeface="Arial" pitchFamily="34" charset="0"/>
                <a:cs typeface="Arial" pitchFamily="34" charset="0"/>
              </a:rPr>
              <a:t>monoxid</a:t>
            </a:r>
            <a:r>
              <a:rPr lang="fr-FR" dirty="0" smtClean="0">
                <a:latin typeface="Arial" pitchFamily="34" charset="0"/>
                <a:cs typeface="Arial" pitchFamily="34" charset="0"/>
              </a:rPr>
              <a:t> de </a:t>
            </a:r>
            <a:r>
              <a:rPr lang="fr-FR" dirty="0" err="1" smtClean="0">
                <a:latin typeface="Arial" pitchFamily="34" charset="0"/>
                <a:cs typeface="Arial" pitchFamily="34" charset="0"/>
              </a:rPr>
              <a:t>carbon</a:t>
            </a:r>
            <a:r>
              <a:rPr lang="fr-FR" dirty="0" smtClean="0">
                <a:latin typeface="Arial" pitchFamily="34" charset="0"/>
                <a:cs typeface="Arial" pitchFamily="34" charset="0"/>
              </a:rPr>
              <a:t> si </a:t>
            </a:r>
            <a:r>
              <a:rPr lang="fr-FR" dirty="0" err="1" smtClean="0">
                <a:latin typeface="Arial" pitchFamily="34" charset="0"/>
                <a:cs typeface="Arial" pitchFamily="34" charset="0"/>
              </a:rPr>
              <a:t>compusi</a:t>
            </a:r>
            <a:r>
              <a:rPr lang="fr-FR" dirty="0" smtClean="0">
                <a:latin typeface="Arial" pitchFamily="34" charset="0"/>
                <a:cs typeface="Arial" pitchFamily="34" charset="0"/>
              </a:rPr>
              <a:t> </a:t>
            </a:r>
            <a:r>
              <a:rPr lang="fr-FR" dirty="0" err="1" smtClean="0">
                <a:latin typeface="Arial" pitchFamily="34" charset="0"/>
                <a:cs typeface="Arial" pitchFamily="34" charset="0"/>
              </a:rPr>
              <a:t>organici</a:t>
            </a:r>
            <a:r>
              <a:rPr lang="fr-FR" dirty="0" smtClean="0">
                <a:latin typeface="Arial" pitchFamily="34" charset="0"/>
                <a:cs typeface="Arial" pitchFamily="34" charset="0"/>
              </a:rPr>
              <a:t> </a:t>
            </a:r>
            <a:r>
              <a:rPr lang="fr-FR" dirty="0" err="1" smtClean="0">
                <a:latin typeface="Arial" pitchFamily="34" charset="0"/>
                <a:cs typeface="Arial" pitchFamily="34" charset="0"/>
              </a:rPr>
              <a:t>din</a:t>
            </a:r>
            <a:r>
              <a:rPr lang="fr-FR" dirty="0" smtClean="0">
                <a:latin typeface="Arial" pitchFamily="34" charset="0"/>
                <a:cs typeface="Arial" pitchFamily="34" charset="0"/>
              </a:rPr>
              <a:t> </a:t>
            </a:r>
            <a:r>
              <a:rPr lang="fr-FR" dirty="0" err="1" smtClean="0">
                <a:latin typeface="Arial" pitchFamily="34" charset="0"/>
                <a:cs typeface="Arial" pitchFamily="34" charset="0"/>
              </a:rPr>
              <a:t>combustia</a:t>
            </a:r>
            <a:r>
              <a:rPr lang="fr-FR" dirty="0" smtClean="0">
                <a:latin typeface="Arial" pitchFamily="34" charset="0"/>
                <a:cs typeface="Arial" pitchFamily="34" charset="0"/>
              </a:rPr>
              <a:t> </a:t>
            </a:r>
            <a:r>
              <a:rPr lang="fr-FR" dirty="0" err="1" smtClean="0">
                <a:latin typeface="Arial" pitchFamily="34" charset="0"/>
                <a:cs typeface="Arial" pitchFamily="34" charset="0"/>
              </a:rPr>
              <a:t>incompleta</a:t>
            </a:r>
            <a:r>
              <a:rPr lang="fr-FR" dirty="0" smtClean="0">
                <a:latin typeface="Arial" pitchFamily="34" charset="0"/>
                <a:cs typeface="Arial" pitchFamily="34" charset="0"/>
              </a:rPr>
              <a:t> a </a:t>
            </a:r>
            <a:r>
              <a:rPr lang="fr-FR" dirty="0" err="1" smtClean="0">
                <a:latin typeface="Arial" pitchFamily="34" charset="0"/>
                <a:cs typeface="Arial" pitchFamily="34" charset="0"/>
              </a:rPr>
              <a:t>combustibililor</a:t>
            </a:r>
            <a:r>
              <a:rPr lang="fr-FR" dirty="0" smtClean="0">
                <a:latin typeface="Arial" pitchFamily="34" charset="0"/>
                <a:cs typeface="Arial" pitchFamily="34" charset="0"/>
              </a:rPr>
              <a:t> </a:t>
            </a:r>
            <a:r>
              <a:rPr lang="fr-FR" dirty="0" err="1" smtClean="0">
                <a:latin typeface="Arial" pitchFamily="34" charset="0"/>
                <a:cs typeface="Arial" pitchFamily="34" charset="0"/>
              </a:rPr>
              <a:t>fosili</a:t>
            </a:r>
            <a:r>
              <a:rPr lang="fr-FR" dirty="0" smtClean="0">
                <a:latin typeface="Arial" pitchFamily="34" charset="0"/>
                <a:cs typeface="Arial" pitchFamily="34" charset="0"/>
              </a:rPr>
              <a:t> cum </a:t>
            </a:r>
            <a:r>
              <a:rPr lang="fr-FR" dirty="0" err="1" smtClean="0">
                <a:latin typeface="Arial" pitchFamily="34" charset="0"/>
                <a:cs typeface="Arial" pitchFamily="34" charset="0"/>
              </a:rPr>
              <a:t>ar</a:t>
            </a:r>
            <a:r>
              <a:rPr lang="fr-FR" dirty="0" smtClean="0">
                <a:latin typeface="Arial" pitchFamily="34" charset="0"/>
                <a:cs typeface="Arial" pitchFamily="34" charset="0"/>
              </a:rPr>
              <a:t> fi </a:t>
            </a:r>
            <a:r>
              <a:rPr lang="fr-FR" dirty="0" err="1" smtClean="0">
                <a:latin typeface="Arial" pitchFamily="34" charset="0"/>
                <a:cs typeface="Arial" pitchFamily="34" charset="0"/>
              </a:rPr>
              <a:t>carbunii</a:t>
            </a:r>
            <a:r>
              <a:rPr lang="fr-FR" dirty="0" smtClean="0">
                <a:latin typeface="Arial" pitchFamily="34" charset="0"/>
                <a:cs typeface="Arial" pitchFamily="34" charset="0"/>
              </a:rPr>
              <a:t> si de </a:t>
            </a:r>
            <a:r>
              <a:rPr lang="fr-FR" dirty="0" err="1" smtClean="0">
                <a:latin typeface="Arial" pitchFamily="34" charset="0"/>
                <a:cs typeface="Arial" pitchFamily="34" charset="0"/>
              </a:rPr>
              <a:t>dioxid</a:t>
            </a:r>
            <a:r>
              <a:rPr lang="fr-FR" dirty="0" smtClean="0">
                <a:latin typeface="Arial" pitchFamily="34" charset="0"/>
                <a:cs typeface="Arial" pitchFamily="34" charset="0"/>
              </a:rPr>
              <a:t> de </a:t>
            </a:r>
            <a:r>
              <a:rPr lang="fr-FR" dirty="0" err="1" smtClean="0">
                <a:latin typeface="Arial" pitchFamily="34" charset="0"/>
                <a:cs typeface="Arial" pitchFamily="34" charset="0"/>
              </a:rPr>
              <a:t>sulf</a:t>
            </a:r>
            <a:r>
              <a:rPr lang="fr-FR" dirty="0" smtClean="0">
                <a:latin typeface="Arial" pitchFamily="34" charset="0"/>
                <a:cs typeface="Arial" pitchFamily="34" charset="0"/>
              </a:rPr>
              <a:t> de la </a:t>
            </a:r>
            <a:r>
              <a:rPr lang="fr-FR" dirty="0" err="1" smtClean="0">
                <a:latin typeface="Arial" pitchFamily="34" charset="0"/>
                <a:cs typeface="Arial" pitchFamily="34" charset="0"/>
              </a:rPr>
              <a:t>impuritatile</a:t>
            </a:r>
            <a:r>
              <a:rPr lang="fr-FR" dirty="0" smtClean="0">
                <a:latin typeface="Arial" pitchFamily="34" charset="0"/>
                <a:cs typeface="Arial" pitchFamily="34" charset="0"/>
              </a:rPr>
              <a:t> </a:t>
            </a:r>
            <a:r>
              <a:rPr lang="fr-FR" dirty="0" err="1" smtClean="0">
                <a:latin typeface="Arial" pitchFamily="34" charset="0"/>
                <a:cs typeface="Arial" pitchFamily="34" charset="0"/>
              </a:rPr>
              <a:t>din</a:t>
            </a:r>
            <a:r>
              <a:rPr lang="fr-FR" dirty="0" smtClean="0">
                <a:latin typeface="Arial" pitchFamily="34" charset="0"/>
                <a:cs typeface="Arial" pitchFamily="34" charset="0"/>
              </a:rPr>
              <a:t> </a:t>
            </a:r>
            <a:r>
              <a:rPr lang="fr-FR" dirty="0" err="1" smtClean="0">
                <a:latin typeface="Arial" pitchFamily="34" charset="0"/>
                <a:cs typeface="Arial" pitchFamily="34" charset="0"/>
              </a:rPr>
              <a:t>combustibili</a:t>
            </a:r>
            <a:r>
              <a:rPr lang="fr-FR" dirty="0" smtClean="0">
                <a:latin typeface="Arial" pitchFamily="34" charset="0"/>
                <a:cs typeface="Arial" pitchFamily="34" charset="0"/>
              </a:rPr>
              <a:t>. </a:t>
            </a:r>
            <a:r>
              <a:rPr lang="fr-FR" dirty="0" err="1" smtClean="0">
                <a:latin typeface="Arial" pitchFamily="34" charset="0"/>
                <a:cs typeface="Arial" pitchFamily="34" charset="0"/>
              </a:rPr>
              <a:t>În</a:t>
            </a:r>
            <a:r>
              <a:rPr lang="fr-FR" dirty="0" smtClean="0">
                <a:latin typeface="Arial" pitchFamily="34" charset="0"/>
                <a:cs typeface="Arial" pitchFamily="34" charset="0"/>
              </a:rPr>
              <a:t> </a:t>
            </a:r>
            <a:r>
              <a:rPr lang="fr-FR" dirty="0" err="1" smtClean="0">
                <a:latin typeface="Arial" pitchFamily="34" charset="0"/>
                <a:cs typeface="Arial" pitchFamily="34" charset="0"/>
              </a:rPr>
              <a:t>timp</a:t>
            </a:r>
            <a:r>
              <a:rPr lang="fr-FR" dirty="0" smtClean="0">
                <a:latin typeface="Arial" pitchFamily="34" charset="0"/>
                <a:cs typeface="Arial" pitchFamily="34" charset="0"/>
              </a:rPr>
              <a:t> ce </a:t>
            </a:r>
            <a:r>
              <a:rPr lang="fr-FR" dirty="0" err="1" smtClean="0">
                <a:latin typeface="Arial" pitchFamily="34" charset="0"/>
                <a:cs typeface="Arial" pitchFamily="34" charset="0"/>
              </a:rPr>
              <a:t>smogul</a:t>
            </a:r>
            <a:r>
              <a:rPr lang="fr-FR" dirty="0" smtClean="0">
                <a:latin typeface="Arial" pitchFamily="34" charset="0"/>
                <a:cs typeface="Arial" pitchFamily="34" charset="0"/>
              </a:rPr>
              <a:t> </a:t>
            </a:r>
            <a:r>
              <a:rPr lang="fr-FR" dirty="0" err="1" smtClean="0">
                <a:latin typeface="Arial" pitchFamily="34" charset="0"/>
                <a:cs typeface="Arial" pitchFamily="34" charset="0"/>
              </a:rPr>
              <a:t>reactioneaza</a:t>
            </a:r>
            <a:r>
              <a:rPr lang="fr-FR" dirty="0" smtClean="0">
                <a:latin typeface="Arial" pitchFamily="34" charset="0"/>
                <a:cs typeface="Arial" pitchFamily="34" charset="0"/>
              </a:rPr>
              <a:t> </a:t>
            </a:r>
            <a:r>
              <a:rPr lang="fr-FR" dirty="0" err="1" smtClean="0">
                <a:latin typeface="Arial" pitchFamily="34" charset="0"/>
                <a:cs typeface="Arial" pitchFamily="34" charset="0"/>
              </a:rPr>
              <a:t>cu</a:t>
            </a:r>
            <a:r>
              <a:rPr lang="fr-FR" dirty="0" smtClean="0">
                <a:latin typeface="Arial" pitchFamily="34" charset="0"/>
                <a:cs typeface="Arial" pitchFamily="34" charset="0"/>
              </a:rPr>
              <a:t> </a:t>
            </a:r>
            <a:r>
              <a:rPr lang="fr-FR" dirty="0" err="1" smtClean="0">
                <a:latin typeface="Arial" pitchFamily="34" charset="0"/>
                <a:cs typeface="Arial" pitchFamily="34" charset="0"/>
              </a:rPr>
              <a:t>oxigenul</a:t>
            </a:r>
            <a:r>
              <a:rPr lang="fr-FR" dirty="0" smtClean="0">
                <a:latin typeface="Arial" pitchFamily="34" charset="0"/>
                <a:cs typeface="Arial" pitchFamily="34" charset="0"/>
              </a:rPr>
              <a:t>, </a:t>
            </a:r>
            <a:r>
              <a:rPr lang="fr-FR" dirty="0" err="1" smtClean="0">
                <a:latin typeface="Arial" pitchFamily="34" charset="0"/>
                <a:cs typeface="Arial" pitchFamily="34" charset="0"/>
              </a:rPr>
              <a:t>acizii</a:t>
            </a:r>
            <a:r>
              <a:rPr lang="fr-FR" dirty="0" smtClean="0">
                <a:latin typeface="Arial" pitchFamily="34" charset="0"/>
                <a:cs typeface="Arial" pitchFamily="34" charset="0"/>
              </a:rPr>
              <a:t> </a:t>
            </a:r>
            <a:r>
              <a:rPr lang="fr-FR" dirty="0" err="1" smtClean="0">
                <a:latin typeface="Arial" pitchFamily="34" charset="0"/>
                <a:cs typeface="Arial" pitchFamily="34" charset="0"/>
              </a:rPr>
              <a:t>organici</a:t>
            </a:r>
            <a:r>
              <a:rPr lang="fr-FR" dirty="0" smtClean="0">
                <a:latin typeface="Arial" pitchFamily="34" charset="0"/>
                <a:cs typeface="Arial" pitchFamily="34" charset="0"/>
              </a:rPr>
              <a:t> si </a:t>
            </a:r>
            <a:r>
              <a:rPr lang="fr-FR" dirty="0" err="1" smtClean="0">
                <a:latin typeface="Arial" pitchFamily="34" charset="0"/>
                <a:cs typeface="Arial" pitchFamily="34" charset="0"/>
              </a:rPr>
              <a:t>sulfurici</a:t>
            </a:r>
            <a:r>
              <a:rPr lang="fr-FR" dirty="0" smtClean="0">
                <a:latin typeface="Arial" pitchFamily="34" charset="0"/>
                <a:cs typeface="Arial" pitchFamily="34" charset="0"/>
              </a:rPr>
              <a:t> se </a:t>
            </a:r>
            <a:r>
              <a:rPr lang="fr-FR" dirty="0" err="1" smtClean="0">
                <a:latin typeface="Arial" pitchFamily="34" charset="0"/>
                <a:cs typeface="Arial" pitchFamily="34" charset="0"/>
              </a:rPr>
              <a:t>condenseaza</a:t>
            </a:r>
            <a:r>
              <a:rPr lang="fr-FR" dirty="0" smtClean="0">
                <a:latin typeface="Arial" pitchFamily="34" charset="0"/>
                <a:cs typeface="Arial" pitchFamily="34" charset="0"/>
              </a:rPr>
              <a:t> </a:t>
            </a:r>
            <a:r>
              <a:rPr lang="fr-FR" dirty="0" err="1" smtClean="0">
                <a:latin typeface="Arial" pitchFamily="34" charset="0"/>
                <a:cs typeface="Arial" pitchFamily="34" charset="0"/>
              </a:rPr>
              <a:t>sub</a:t>
            </a:r>
            <a:r>
              <a:rPr lang="fr-FR" dirty="0" smtClean="0">
                <a:latin typeface="Arial" pitchFamily="34" charset="0"/>
                <a:cs typeface="Arial" pitchFamily="34" charset="0"/>
              </a:rPr>
              <a:t> forma de </a:t>
            </a:r>
            <a:r>
              <a:rPr lang="fr-FR" dirty="0" err="1" smtClean="0">
                <a:latin typeface="Arial" pitchFamily="34" charset="0"/>
                <a:cs typeface="Arial" pitchFamily="34" charset="0"/>
              </a:rPr>
              <a:t>picaturi</a:t>
            </a:r>
            <a:r>
              <a:rPr lang="fr-FR" dirty="0" smtClean="0">
                <a:latin typeface="Arial" pitchFamily="34" charset="0"/>
                <a:cs typeface="Arial" pitchFamily="34" charset="0"/>
              </a:rPr>
              <a:t>, </a:t>
            </a:r>
            <a:r>
              <a:rPr lang="fr-FR" dirty="0" err="1" smtClean="0">
                <a:latin typeface="Arial" pitchFamily="34" charset="0"/>
                <a:cs typeface="Arial" pitchFamily="34" charset="0"/>
              </a:rPr>
              <a:t>întetind</a:t>
            </a:r>
            <a:r>
              <a:rPr lang="fr-FR" dirty="0" smtClean="0">
                <a:latin typeface="Arial" pitchFamily="34" charset="0"/>
                <a:cs typeface="Arial" pitchFamily="34" charset="0"/>
              </a:rPr>
              <a:t> </a:t>
            </a:r>
            <a:r>
              <a:rPr lang="fr-FR" dirty="0" err="1" smtClean="0">
                <a:latin typeface="Arial" pitchFamily="34" charset="0"/>
                <a:cs typeface="Arial" pitchFamily="34" charset="0"/>
              </a:rPr>
              <a:t>ceata</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
        <p:nvSpPr>
          <p:cNvPr id="5" name="Rectangle 4"/>
          <p:cNvSpPr/>
          <p:nvPr/>
        </p:nvSpPr>
        <p:spPr>
          <a:xfrm>
            <a:off x="0" y="3164681"/>
            <a:ext cx="4572000" cy="3693319"/>
          </a:xfrm>
          <a:prstGeom prst="rect">
            <a:avLst/>
          </a:prstGeom>
        </p:spPr>
        <p:txBody>
          <a:bodyPr>
            <a:spAutoFit/>
          </a:bodyPr>
          <a:lstStyle/>
          <a:p>
            <a:r>
              <a:rPr lang="en-US" dirty="0" err="1" smtClean="0">
                <a:solidFill>
                  <a:schemeClr val="bg1"/>
                </a:solidFill>
                <a:latin typeface="Arial" pitchFamily="34" charset="0"/>
                <a:cs typeface="Arial" pitchFamily="34" charset="0"/>
              </a:rPr>
              <a:t>Una</a:t>
            </a:r>
            <a:r>
              <a:rPr lang="en-US" dirty="0" smtClean="0">
                <a:solidFill>
                  <a:schemeClr val="bg1"/>
                </a:solidFill>
                <a:latin typeface="Arial" pitchFamily="34" charset="0"/>
                <a:cs typeface="Arial" pitchFamily="34" charset="0"/>
              </a:rPr>
              <a:t> din </a:t>
            </a:r>
            <a:r>
              <a:rPr lang="en-US" dirty="0" err="1" smtClean="0">
                <a:solidFill>
                  <a:schemeClr val="bg1"/>
                </a:solidFill>
                <a:latin typeface="Arial" pitchFamily="34" charset="0"/>
                <a:cs typeface="Arial" pitchFamily="34" charset="0"/>
              </a:rPr>
              <a:t>cele</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mai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mari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probleme</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cauzate</a:t>
            </a:r>
            <a:r>
              <a:rPr lang="en-US" dirty="0" smtClean="0">
                <a:solidFill>
                  <a:schemeClr val="bg1"/>
                </a:solidFill>
                <a:latin typeface="Arial" pitchFamily="34" charset="0"/>
                <a:cs typeface="Arial" pitchFamily="34" charset="0"/>
              </a:rPr>
              <a:t> de </a:t>
            </a:r>
            <a:r>
              <a:rPr lang="en-US" dirty="0" err="1" smtClean="0">
                <a:solidFill>
                  <a:schemeClr val="bg1"/>
                </a:solidFill>
                <a:latin typeface="Arial" pitchFamily="34" charset="0"/>
                <a:cs typeface="Arial" pitchFamily="34" charset="0"/>
              </a:rPr>
              <a:t>poluarea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aerului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este</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încalzirea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globala</a:t>
            </a:r>
            <a:r>
              <a:rPr lang="en-US" dirty="0" smtClean="0">
                <a:solidFill>
                  <a:schemeClr val="bg1"/>
                </a:solidFill>
                <a:latin typeface="Arial" pitchFamily="34" charset="0"/>
                <a:cs typeface="Arial" pitchFamily="34" charset="0"/>
              </a:rPr>
              <a:t>, o </a:t>
            </a:r>
            <a:r>
              <a:rPr lang="en-US" dirty="0" err="1" smtClean="0">
                <a:solidFill>
                  <a:schemeClr val="bg1"/>
                </a:solidFill>
                <a:latin typeface="Arial" pitchFamily="34" charset="0"/>
                <a:cs typeface="Arial" pitchFamily="34" charset="0"/>
              </a:rPr>
              <a:t>crestere</a:t>
            </a:r>
            <a:r>
              <a:rPr lang="en-US" dirty="0" smtClean="0">
                <a:solidFill>
                  <a:schemeClr val="bg1"/>
                </a:solidFill>
                <a:latin typeface="Arial" pitchFamily="34" charset="0"/>
                <a:cs typeface="Arial" pitchFamily="34" charset="0"/>
              </a:rPr>
              <a:t> a </a:t>
            </a:r>
            <a:r>
              <a:rPr lang="en-US" dirty="0" err="1" smtClean="0">
                <a:solidFill>
                  <a:schemeClr val="bg1"/>
                </a:solidFill>
                <a:latin typeface="Arial" pitchFamily="34" charset="0"/>
                <a:cs typeface="Arial" pitchFamily="34" charset="0"/>
              </a:rPr>
              <a:t>temperaturii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Pamântului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cauzata</a:t>
            </a:r>
            <a:r>
              <a:rPr lang="en-US" dirty="0" smtClean="0">
                <a:solidFill>
                  <a:schemeClr val="bg1"/>
                </a:solidFill>
                <a:latin typeface="Arial" pitchFamily="34" charset="0"/>
                <a:cs typeface="Arial" pitchFamily="34" charset="0"/>
              </a:rPr>
              <a:t> de </a:t>
            </a:r>
            <a:r>
              <a:rPr lang="en-US" dirty="0" err="1" smtClean="0">
                <a:solidFill>
                  <a:schemeClr val="bg1"/>
                </a:solidFill>
                <a:latin typeface="Arial" pitchFamily="34" charset="0"/>
                <a:cs typeface="Arial" pitchFamily="34" charset="0"/>
              </a:rPr>
              <a:t>acumularea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unor</a:t>
            </a:r>
            <a:r>
              <a:rPr lang="en-US" dirty="0" smtClean="0">
                <a:solidFill>
                  <a:schemeClr val="bg1"/>
                </a:solidFill>
                <a:latin typeface="Arial" pitchFamily="34" charset="0"/>
                <a:cs typeface="Arial" pitchFamily="34" charset="0"/>
              </a:rPr>
              <a:t> gaze </a:t>
            </a:r>
            <a:r>
              <a:rPr lang="en-US" dirty="0" err="1" smtClean="0">
                <a:solidFill>
                  <a:schemeClr val="bg1"/>
                </a:solidFill>
                <a:latin typeface="Arial" pitchFamily="34" charset="0"/>
                <a:cs typeface="Arial" pitchFamily="34" charset="0"/>
              </a:rPr>
              <a:t>atmosferice</a:t>
            </a:r>
            <a:r>
              <a:rPr lang="en-US" dirty="0" smtClean="0">
                <a:solidFill>
                  <a:schemeClr val="bg1"/>
                </a:solidFill>
                <a:latin typeface="Arial" pitchFamily="34" charset="0"/>
                <a:cs typeface="Arial" pitchFamily="34" charset="0"/>
              </a:rPr>
              <a:t> cum </a:t>
            </a:r>
            <a:r>
              <a:rPr lang="en-US" dirty="0" err="1" smtClean="0">
                <a:solidFill>
                  <a:schemeClr val="bg1"/>
                </a:solidFill>
                <a:latin typeface="Arial" pitchFamily="34" charset="0"/>
                <a:cs typeface="Arial" pitchFamily="34" charset="0"/>
              </a:rPr>
              <a:t>ar</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fi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dioxidul</a:t>
            </a:r>
            <a:r>
              <a:rPr lang="en-US" dirty="0" smtClean="0">
                <a:solidFill>
                  <a:schemeClr val="bg1"/>
                </a:solidFill>
                <a:latin typeface="Arial" pitchFamily="34" charset="0"/>
                <a:cs typeface="Arial" pitchFamily="34" charset="0"/>
              </a:rPr>
              <a:t> de carbon. </a:t>
            </a:r>
            <a:r>
              <a:rPr lang="en-US" dirty="0" err="1" smtClean="0">
                <a:solidFill>
                  <a:schemeClr val="bg1"/>
                </a:solidFill>
                <a:latin typeface="Arial" pitchFamily="34" charset="0"/>
                <a:cs typeface="Arial" pitchFamily="34" charset="0"/>
              </a:rPr>
              <a:t>Odata</a:t>
            </a:r>
            <a:r>
              <a:rPr lang="en-US" dirty="0" smtClean="0">
                <a:solidFill>
                  <a:schemeClr val="bg1"/>
                </a:solidFill>
                <a:latin typeface="Arial" pitchFamily="34" charset="0"/>
                <a:cs typeface="Arial" pitchFamily="34" charset="0"/>
              </a:rPr>
              <a:t> cu </a:t>
            </a:r>
            <a:r>
              <a:rPr lang="en-US" dirty="0" err="1" smtClean="0">
                <a:solidFill>
                  <a:schemeClr val="bg1"/>
                </a:solidFill>
                <a:latin typeface="Arial" pitchFamily="34" charset="0"/>
                <a:cs typeface="Arial" pitchFamily="34" charset="0"/>
              </a:rPr>
              <a:t>folosirea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intensiva</a:t>
            </a:r>
            <a:r>
              <a:rPr lang="en-US" dirty="0" smtClean="0">
                <a:solidFill>
                  <a:schemeClr val="bg1"/>
                </a:solidFill>
                <a:latin typeface="Arial" pitchFamily="34" charset="0"/>
                <a:cs typeface="Arial" pitchFamily="34" charset="0"/>
              </a:rPr>
              <a:t> a </a:t>
            </a:r>
            <a:r>
              <a:rPr lang="en-US" dirty="0" err="1" smtClean="0">
                <a:solidFill>
                  <a:schemeClr val="bg1"/>
                </a:solidFill>
                <a:latin typeface="Arial" pitchFamily="34" charset="0"/>
                <a:cs typeface="Arial" pitchFamily="34" charset="0"/>
              </a:rPr>
              <a:t>combustibililor</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fosili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în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secolul</a:t>
            </a:r>
            <a:r>
              <a:rPr lang="en-US" dirty="0" smtClean="0">
                <a:solidFill>
                  <a:schemeClr val="bg1"/>
                </a:solidFill>
                <a:latin typeface="Arial" pitchFamily="34" charset="0"/>
                <a:cs typeface="Arial" pitchFamily="34" charset="0"/>
              </a:rPr>
              <a:t> XX, </a:t>
            </a:r>
            <a:r>
              <a:rPr lang="en-US" dirty="0" err="1" smtClean="0">
                <a:solidFill>
                  <a:schemeClr val="bg1"/>
                </a:solidFill>
                <a:latin typeface="Arial" pitchFamily="34" charset="0"/>
                <a:cs typeface="Arial" pitchFamily="34" charset="0"/>
              </a:rPr>
              <a:t>concentratia</a:t>
            </a:r>
            <a:r>
              <a:rPr lang="en-US" dirty="0" smtClean="0">
                <a:solidFill>
                  <a:schemeClr val="bg1"/>
                </a:solidFill>
                <a:latin typeface="Arial" pitchFamily="34" charset="0"/>
                <a:cs typeface="Arial" pitchFamily="34" charset="0"/>
              </a:rPr>
              <a:t> de </a:t>
            </a:r>
            <a:r>
              <a:rPr lang="en-US" dirty="0" err="1" smtClean="0">
                <a:solidFill>
                  <a:schemeClr val="bg1"/>
                </a:solidFill>
                <a:latin typeface="Arial" pitchFamily="34" charset="0"/>
                <a:cs typeface="Arial" pitchFamily="34" charset="0"/>
              </a:rPr>
              <a:t>dioxid</a:t>
            </a:r>
            <a:r>
              <a:rPr lang="en-US" dirty="0" smtClean="0">
                <a:solidFill>
                  <a:schemeClr val="bg1"/>
                </a:solidFill>
                <a:latin typeface="Arial" pitchFamily="34" charset="0"/>
                <a:cs typeface="Arial" pitchFamily="34" charset="0"/>
              </a:rPr>
              <a:t> de carbon din </a:t>
            </a:r>
            <a:r>
              <a:rPr lang="en-US" dirty="0" err="1" smtClean="0">
                <a:solidFill>
                  <a:schemeClr val="bg1"/>
                </a:solidFill>
                <a:latin typeface="Arial" pitchFamily="34" charset="0"/>
                <a:cs typeface="Arial" pitchFamily="34" charset="0"/>
              </a:rPr>
              <a:t>atmosfera</a:t>
            </a:r>
            <a:r>
              <a:rPr lang="en-US" dirty="0" smtClean="0">
                <a:solidFill>
                  <a:schemeClr val="bg1"/>
                </a:solidFill>
                <a:latin typeface="Arial" pitchFamily="34" charset="0"/>
                <a:cs typeface="Arial" pitchFamily="34" charset="0"/>
              </a:rPr>
              <a:t> a </a:t>
            </a:r>
            <a:r>
              <a:rPr lang="en-US" dirty="0" err="1" smtClean="0">
                <a:solidFill>
                  <a:schemeClr val="bg1"/>
                </a:solidFill>
                <a:latin typeface="Arial" pitchFamily="34" charset="0"/>
                <a:cs typeface="Arial" pitchFamily="34" charset="0"/>
              </a:rPr>
              <a:t>crescut</a:t>
            </a:r>
            <a:r>
              <a:rPr lang="en-US" dirty="0" smtClean="0">
                <a:solidFill>
                  <a:schemeClr val="bg1"/>
                </a:solidFill>
                <a:latin typeface="Arial" pitchFamily="34" charset="0"/>
                <a:cs typeface="Arial" pitchFamily="34" charset="0"/>
              </a:rPr>
              <a:t> dramatic. </a:t>
            </a:r>
            <a:r>
              <a:rPr lang="en-US" dirty="0" err="1" smtClean="0">
                <a:solidFill>
                  <a:schemeClr val="bg1"/>
                </a:solidFill>
                <a:latin typeface="Arial" pitchFamily="34" charset="0"/>
                <a:cs typeface="Arial" pitchFamily="34" charset="0"/>
              </a:rPr>
              <a:t>Dioxidul</a:t>
            </a:r>
            <a:r>
              <a:rPr lang="en-US" dirty="0" smtClean="0">
                <a:solidFill>
                  <a:schemeClr val="bg1"/>
                </a:solidFill>
                <a:latin typeface="Arial" pitchFamily="34" charset="0"/>
                <a:cs typeface="Arial" pitchFamily="34" charset="0"/>
              </a:rPr>
              <a:t> de carbon </a:t>
            </a:r>
            <a:r>
              <a:rPr lang="en-US" dirty="0" err="1" smtClean="0">
                <a:solidFill>
                  <a:schemeClr val="bg1"/>
                </a:solidFill>
                <a:latin typeface="Arial" pitchFamily="34" charset="0"/>
                <a:cs typeface="Arial" pitchFamily="34" charset="0"/>
              </a:rPr>
              <a:t>si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alte</a:t>
            </a:r>
            <a:r>
              <a:rPr lang="en-US" dirty="0" smtClean="0">
                <a:solidFill>
                  <a:schemeClr val="bg1"/>
                </a:solidFill>
                <a:latin typeface="Arial" pitchFamily="34" charset="0"/>
                <a:cs typeface="Arial" pitchFamily="34" charset="0"/>
              </a:rPr>
              <a:t> gaze, </a:t>
            </a:r>
            <a:r>
              <a:rPr lang="en-US" dirty="0" err="1" smtClean="0">
                <a:solidFill>
                  <a:schemeClr val="bg1"/>
                </a:solidFill>
                <a:latin typeface="Arial" pitchFamily="34" charset="0"/>
                <a:cs typeface="Arial" pitchFamily="34" charset="0"/>
              </a:rPr>
              <a:t>cunoscute</a:t>
            </a:r>
            <a:r>
              <a:rPr lang="en-US" dirty="0" smtClean="0">
                <a:solidFill>
                  <a:schemeClr val="bg1"/>
                </a:solidFill>
                <a:latin typeface="Arial" pitchFamily="34" charset="0"/>
                <a:cs typeface="Arial" pitchFamily="34" charset="0"/>
              </a:rPr>
              <a:t> sub </a:t>
            </a:r>
            <a:r>
              <a:rPr lang="en-US" dirty="0" err="1" smtClean="0">
                <a:solidFill>
                  <a:schemeClr val="bg1"/>
                </a:solidFill>
                <a:latin typeface="Arial" pitchFamily="34" charset="0"/>
                <a:cs typeface="Arial" pitchFamily="34" charset="0"/>
              </a:rPr>
              <a:t>denumirea</a:t>
            </a:r>
            <a:r>
              <a:rPr lang="en-US" dirty="0" smtClean="0">
                <a:solidFill>
                  <a:schemeClr val="bg1"/>
                </a:solidFill>
                <a:latin typeface="Arial" pitchFamily="34" charset="0"/>
                <a:cs typeface="Arial" pitchFamily="34" charset="0"/>
              </a:rPr>
              <a:t> de gaze de sera, </a:t>
            </a:r>
            <a:r>
              <a:rPr lang="en-US" dirty="0" err="1" smtClean="0">
                <a:solidFill>
                  <a:schemeClr val="bg1"/>
                </a:solidFill>
                <a:latin typeface="Arial" pitchFamily="34" charset="0"/>
                <a:cs typeface="Arial" pitchFamily="34" charset="0"/>
              </a:rPr>
              <a:t>reduc</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caldura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disipata</a:t>
            </a:r>
            <a:r>
              <a:rPr lang="en-US" dirty="0" smtClean="0">
                <a:solidFill>
                  <a:schemeClr val="bg1"/>
                </a:solidFill>
                <a:latin typeface="Arial" pitchFamily="34" charset="0"/>
                <a:cs typeface="Arial" pitchFamily="34" charset="0"/>
              </a:rPr>
              <a:t> de </a:t>
            </a:r>
            <a:r>
              <a:rPr lang="en-US" dirty="0" err="1" smtClean="0">
                <a:solidFill>
                  <a:schemeClr val="bg1"/>
                </a:solidFill>
                <a:latin typeface="Arial" pitchFamily="34" charset="0"/>
                <a:cs typeface="Arial" pitchFamily="34" charset="0"/>
              </a:rPr>
              <a:t>Pamânt</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dar</a:t>
            </a:r>
            <a:r>
              <a:rPr lang="en-US" dirty="0" smtClean="0">
                <a:solidFill>
                  <a:schemeClr val="bg1"/>
                </a:solidFill>
                <a:latin typeface="Arial" pitchFamily="34" charset="0"/>
                <a:cs typeface="Arial" pitchFamily="34" charset="0"/>
              </a:rPr>
              <a:t> nu </a:t>
            </a:r>
            <a:r>
              <a:rPr lang="en-US" dirty="0" err="1" smtClean="0">
                <a:solidFill>
                  <a:schemeClr val="bg1"/>
                </a:solidFill>
                <a:latin typeface="Arial" pitchFamily="34" charset="0"/>
                <a:cs typeface="Arial" pitchFamily="34" charset="0"/>
              </a:rPr>
              <a:t>blocheaza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radiatiile</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Soarelui</a:t>
            </a:r>
            <a:r>
              <a:rPr lang="en-US"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sp>
        <p:nvSpPr>
          <p:cNvPr id="6" name="TextBox 5"/>
          <p:cNvSpPr txBox="1"/>
          <p:nvPr/>
        </p:nvSpPr>
        <p:spPr>
          <a:xfrm>
            <a:off x="457200" y="2438400"/>
            <a:ext cx="34290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ŞTIA</a:t>
            </a:r>
            <a:r>
              <a:rPr lang="en-US" sz="3600" b="1" dirty="0" smtClean="0">
                <a:solidFill>
                  <a:srgbClr val="FFFF00"/>
                </a:solidFill>
                <a:effectLst>
                  <a:outerShdw blurRad="38100" dist="38100" dir="2700000" algn="tl">
                    <a:srgbClr val="000000">
                      <a:alpha val="43137"/>
                    </a:srgbClr>
                  </a:outerShdw>
                </a:effectLst>
                <a:latin typeface="Calibri"/>
                <a:cs typeface="Calibri"/>
              </a:rPr>
              <a:t>Ț</a:t>
            </a: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 C</a:t>
            </a:r>
            <a:r>
              <a:rPr lang="en-US" sz="3600" b="1" dirty="0" smtClean="0">
                <a:solidFill>
                  <a:srgbClr val="FFFF00"/>
                </a:solidFill>
                <a:effectLst>
                  <a:outerShdw blurRad="38100" dist="38100" dir="2700000" algn="tl">
                    <a:srgbClr val="000000">
                      <a:alpha val="43137"/>
                    </a:srgbClr>
                  </a:outerShdw>
                </a:effectLst>
                <a:latin typeface="Cambria"/>
                <a:cs typeface="Arial" pitchFamily="34" charset="0"/>
              </a:rPr>
              <a:t>Ă</a:t>
            </a: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endPar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ini pentru poluare prin praf"/>
          <p:cNvPicPr>
            <a:picLocks noChangeAspect="1" noChangeArrowheads="1"/>
          </p:cNvPicPr>
          <p:nvPr/>
        </p:nvPicPr>
        <p:blipFill>
          <a:blip r:embed="rId2" cstate="print"/>
          <a:srcRect/>
          <a:stretch>
            <a:fillRect/>
          </a:stretch>
        </p:blipFill>
        <p:spPr bwMode="auto">
          <a:xfrm>
            <a:off x="0" y="38746"/>
            <a:ext cx="9144000" cy="6819254"/>
          </a:xfrm>
          <a:prstGeom prst="rect">
            <a:avLst/>
          </a:prstGeom>
          <a:noFill/>
        </p:spPr>
      </p:pic>
      <p:sp>
        <p:nvSpPr>
          <p:cNvPr id="2" name="Rectangle 1"/>
          <p:cNvSpPr/>
          <p:nvPr/>
        </p:nvSpPr>
        <p:spPr>
          <a:xfrm>
            <a:off x="1143000" y="533400"/>
            <a:ext cx="6781800" cy="3139321"/>
          </a:xfrm>
          <a:prstGeom prst="rect">
            <a:avLst/>
          </a:prstGeom>
        </p:spPr>
        <p:txBody>
          <a:bodyPr wrap="square">
            <a:spAutoFit/>
          </a:bodyPr>
          <a:lstStyle/>
          <a:p>
            <a:pPr algn="ctr"/>
            <a:r>
              <a:rPr lang="vi-VN" dirty="0" smtClean="0">
                <a:solidFill>
                  <a:schemeClr val="tx2">
                    <a:lumMod val="60000"/>
                    <a:lumOff val="40000"/>
                  </a:schemeClr>
                </a:solidFill>
                <a:effectLst>
                  <a:outerShdw blurRad="38100" dist="38100" dir="2700000" algn="tl">
                    <a:srgbClr val="000000">
                      <a:alpha val="43137"/>
                    </a:srgbClr>
                  </a:outerShdw>
                </a:effectLst>
              </a:rPr>
              <a:t>ArcelorMittal emană zilnic patru tone de praf</a:t>
            </a:r>
            <a:r>
              <a:rPr lang="en-US" dirty="0" smtClean="0">
                <a:solidFill>
                  <a:schemeClr val="tx2">
                    <a:lumMod val="60000"/>
                    <a:lumOff val="40000"/>
                  </a:schemeClr>
                </a:solidFill>
                <a:effectLst>
                  <a:outerShdw blurRad="38100" dist="38100" dir="2700000" algn="tl">
                    <a:srgbClr val="000000">
                      <a:alpha val="43137"/>
                    </a:srgbClr>
                  </a:outerShdw>
                </a:effectLst>
              </a:rPr>
              <a:t>!</a:t>
            </a:r>
            <a:endParaRPr lang="vi-VN" dirty="0" smtClean="0">
              <a:solidFill>
                <a:schemeClr val="tx2">
                  <a:lumMod val="60000"/>
                  <a:lumOff val="40000"/>
                </a:schemeClr>
              </a:solidFill>
              <a:effectLst>
                <a:outerShdw blurRad="38100" dist="38100" dir="2700000" algn="tl">
                  <a:srgbClr val="000000">
                    <a:alpha val="43137"/>
                  </a:srgbClr>
                </a:outerShdw>
              </a:effectLst>
            </a:endParaRPr>
          </a:p>
          <a:p>
            <a:r>
              <a:rPr lang="vi-VN" dirty="0" smtClean="0"/>
              <a:t>Chiar dacă TC 10 este, în general, în limitele admise, praful este, la Galaţi, unul din principalele elemente de disconfort. Închiderea UCC de la ArcelorMittal a rezolvat problema, dar numai în parte, pentru că, zilnic, combinatul emană 4 tone de praf. De pe platforma siderurgică se ridică spre cer 120 de coşuri. În 2007, instalaţiile de la ArcelorMittal au evacuat în atmosferă 5.510 tone de praf, asta însemnând 15 tone de praf pe zi. În 2010, după închiderea UCC, cantitatea de praf s-a redus mult, fiind evacuate 1.438 de tone. Dar şi această cantitate, de 3,9 tone de praf, evacuată zilnic peste Galaţi şi comunele limitrofe platformei siderurgice este foarte mare.</a:t>
            </a:r>
            <a:endParaRPr lang="vi-V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762000"/>
            <a:ext cx="6400800" cy="2339102"/>
          </a:xfrm>
          <a:prstGeom prst="rect">
            <a:avLst/>
          </a:prstGeom>
        </p:spPr>
        <p:txBody>
          <a:bodyPr wrap="square">
            <a:spAutoFit/>
          </a:bodyPr>
          <a:lstStyle/>
          <a:p>
            <a:pPr algn="ctr"/>
            <a:r>
              <a:rPr lang="fr-FR" sz="2800" b="1" dirty="0" err="1" smtClean="0">
                <a:solidFill>
                  <a:srgbClr val="FF0000"/>
                </a:solidFill>
              </a:rPr>
              <a:t>Prevenirea</a:t>
            </a:r>
            <a:r>
              <a:rPr lang="fr-FR" sz="2800" b="1" dirty="0" smtClean="0">
                <a:solidFill>
                  <a:srgbClr val="FF0000"/>
                </a:solidFill>
              </a:rPr>
              <a:t> si </a:t>
            </a:r>
            <a:r>
              <a:rPr lang="fr-FR" sz="2800" b="1" dirty="0" err="1" smtClean="0">
                <a:solidFill>
                  <a:srgbClr val="FF0000"/>
                </a:solidFill>
              </a:rPr>
              <a:t>combaterea</a:t>
            </a:r>
            <a:r>
              <a:rPr lang="fr-FR" sz="2800" b="1" dirty="0" smtClean="0">
                <a:solidFill>
                  <a:srgbClr val="FF0000"/>
                </a:solidFill>
              </a:rPr>
              <a:t> </a:t>
            </a:r>
            <a:r>
              <a:rPr lang="fr-FR" sz="2800" b="1" dirty="0" err="1" smtClean="0">
                <a:solidFill>
                  <a:srgbClr val="FF0000"/>
                </a:solidFill>
              </a:rPr>
              <a:t>poluarii</a:t>
            </a:r>
            <a:r>
              <a:rPr lang="fr-FR" sz="2800" b="1" dirty="0" smtClean="0">
                <a:solidFill>
                  <a:srgbClr val="FF0000"/>
                </a:solidFill>
              </a:rPr>
              <a:t> </a:t>
            </a:r>
            <a:r>
              <a:rPr lang="fr-FR" sz="2800" b="1" dirty="0" err="1" smtClean="0">
                <a:solidFill>
                  <a:srgbClr val="FF0000"/>
                </a:solidFill>
              </a:rPr>
              <a:t>atmosferice</a:t>
            </a:r>
            <a:endParaRPr lang="fr-FR" sz="2800" dirty="0" smtClean="0">
              <a:solidFill>
                <a:srgbClr val="FF0000"/>
              </a:solidFill>
            </a:endParaRPr>
          </a:p>
          <a:p>
            <a:pPr algn="just"/>
            <a:r>
              <a:rPr lang="fr-FR" b="1" dirty="0" smtClean="0"/>
              <a:t>       </a:t>
            </a:r>
            <a:r>
              <a:rPr lang="fr-FR" dirty="0" err="1" smtClean="0">
                <a:latin typeface="Arial" pitchFamily="34" charset="0"/>
                <a:cs typeface="Arial" pitchFamily="34" charset="0"/>
              </a:rPr>
              <a:t>Pentru</a:t>
            </a:r>
            <a:r>
              <a:rPr lang="fr-FR" dirty="0" smtClean="0">
                <a:latin typeface="Arial" pitchFamily="34" charset="0"/>
                <a:cs typeface="Arial" pitchFamily="34" charset="0"/>
              </a:rPr>
              <a:t> </a:t>
            </a:r>
            <a:r>
              <a:rPr lang="fr-FR" b="1" dirty="0" smtClean="0">
                <a:latin typeface="Arial" pitchFamily="34" charset="0"/>
                <a:cs typeface="Arial" pitchFamily="34" charset="0"/>
              </a:rPr>
              <a:t> </a:t>
            </a:r>
            <a:r>
              <a:rPr lang="fr-FR" b="1" dirty="0" err="1" smtClean="0">
                <a:latin typeface="Arial" pitchFamily="34" charset="0"/>
                <a:cs typeface="Arial" pitchFamily="34" charset="0"/>
              </a:rPr>
              <a:t>prevenirea</a:t>
            </a:r>
            <a:r>
              <a:rPr lang="fr-FR" b="1" dirty="0" smtClean="0">
                <a:latin typeface="Arial" pitchFamily="34" charset="0"/>
                <a:cs typeface="Arial" pitchFamily="34" charset="0"/>
              </a:rPr>
              <a:t> si </a:t>
            </a:r>
            <a:r>
              <a:rPr lang="fr-FR" b="1" dirty="0" err="1" smtClean="0">
                <a:latin typeface="Arial" pitchFamily="34" charset="0"/>
                <a:cs typeface="Arial" pitchFamily="34" charset="0"/>
              </a:rPr>
              <a:t>combaterea</a:t>
            </a:r>
            <a:r>
              <a:rPr lang="fr-FR" b="1" dirty="0" smtClean="0">
                <a:latin typeface="Arial" pitchFamily="34" charset="0"/>
                <a:cs typeface="Arial" pitchFamily="34" charset="0"/>
              </a:rPr>
              <a:t> </a:t>
            </a:r>
            <a:r>
              <a:rPr lang="fr-FR" b="1" dirty="0" err="1" smtClean="0">
                <a:latin typeface="Arial" pitchFamily="34" charset="0"/>
                <a:cs typeface="Arial" pitchFamily="34" charset="0"/>
              </a:rPr>
              <a:t>poluarii</a:t>
            </a:r>
            <a:r>
              <a:rPr lang="fr-FR" b="1" dirty="0" smtClean="0">
                <a:latin typeface="Arial" pitchFamily="34" charset="0"/>
                <a:cs typeface="Arial" pitchFamily="34" charset="0"/>
              </a:rPr>
              <a:t> </a:t>
            </a:r>
            <a:r>
              <a:rPr lang="fr-FR" b="1" dirty="0" err="1" smtClean="0">
                <a:latin typeface="Arial" pitchFamily="34" charset="0"/>
                <a:cs typeface="Arial" pitchFamily="34" charset="0"/>
              </a:rPr>
              <a:t>atmosferice</a:t>
            </a:r>
            <a:r>
              <a:rPr lang="fr-FR" dirty="0" smtClean="0">
                <a:latin typeface="Arial" pitchFamily="34" charset="0"/>
                <a:cs typeface="Arial" pitchFamily="34" charset="0"/>
              </a:rPr>
              <a:t> se </a:t>
            </a:r>
            <a:r>
              <a:rPr lang="fr-FR" dirty="0" err="1" smtClean="0">
                <a:latin typeface="Arial" pitchFamily="34" charset="0"/>
                <a:cs typeface="Arial" pitchFamily="34" charset="0"/>
              </a:rPr>
              <a:t>folosesc</a:t>
            </a:r>
            <a:r>
              <a:rPr lang="fr-FR" dirty="0" smtClean="0">
                <a:latin typeface="Arial" pitchFamily="34" charset="0"/>
                <a:cs typeface="Arial" pitchFamily="34" charset="0"/>
              </a:rPr>
              <a:t> o </a:t>
            </a:r>
            <a:r>
              <a:rPr lang="fr-FR" dirty="0" err="1" smtClean="0">
                <a:latin typeface="Arial" pitchFamily="34" charset="0"/>
                <a:cs typeface="Arial" pitchFamily="34" charset="0"/>
              </a:rPr>
              <a:t>serie</a:t>
            </a:r>
            <a:r>
              <a:rPr lang="fr-FR" dirty="0" smtClean="0">
                <a:latin typeface="Arial" pitchFamily="34" charset="0"/>
                <a:cs typeface="Arial" pitchFamily="34" charset="0"/>
              </a:rPr>
              <a:t> de </a:t>
            </a:r>
            <a:r>
              <a:rPr lang="fr-FR" dirty="0" err="1" smtClean="0">
                <a:latin typeface="Arial" pitchFamily="34" charset="0"/>
                <a:cs typeface="Arial" pitchFamily="34" charset="0"/>
              </a:rPr>
              <a:t>metode</a:t>
            </a:r>
            <a:r>
              <a:rPr lang="fr-FR" dirty="0" smtClean="0">
                <a:latin typeface="Arial" pitchFamily="34" charset="0"/>
                <a:cs typeface="Arial" pitchFamily="34" charset="0"/>
              </a:rPr>
              <a:t> care tin </a:t>
            </a:r>
            <a:r>
              <a:rPr lang="fr-FR" dirty="0" err="1" smtClean="0">
                <a:latin typeface="Arial" pitchFamily="34" charset="0"/>
                <a:cs typeface="Arial" pitchFamily="34" charset="0"/>
              </a:rPr>
              <a:t>cont</a:t>
            </a:r>
            <a:r>
              <a:rPr lang="fr-FR" dirty="0" smtClean="0">
                <a:latin typeface="Arial" pitchFamily="34" charset="0"/>
                <a:cs typeface="Arial" pitchFamily="34" charset="0"/>
              </a:rPr>
              <a:t> de in </a:t>
            </a:r>
            <a:r>
              <a:rPr lang="fr-FR" dirty="0" err="1" smtClean="0">
                <a:latin typeface="Arial" pitchFamily="34" charset="0"/>
                <a:cs typeface="Arial" pitchFamily="34" charset="0"/>
              </a:rPr>
              <a:t>primul</a:t>
            </a:r>
            <a:r>
              <a:rPr lang="fr-FR" dirty="0" smtClean="0">
                <a:latin typeface="Arial" pitchFamily="34" charset="0"/>
                <a:cs typeface="Arial" pitchFamily="34" charset="0"/>
              </a:rPr>
              <a:t> rand de </a:t>
            </a:r>
            <a:r>
              <a:rPr lang="fr-FR" dirty="0" err="1" smtClean="0">
                <a:latin typeface="Arial" pitchFamily="34" charset="0"/>
                <a:cs typeface="Arial" pitchFamily="34" charset="0"/>
              </a:rPr>
              <a:t>starea</a:t>
            </a:r>
            <a:r>
              <a:rPr lang="fr-FR" dirty="0" smtClean="0">
                <a:latin typeface="Arial" pitchFamily="34" charset="0"/>
                <a:cs typeface="Arial" pitchFamily="34" charset="0"/>
              </a:rPr>
              <a:t> de </a:t>
            </a:r>
            <a:r>
              <a:rPr lang="fr-FR" dirty="0" err="1" smtClean="0">
                <a:latin typeface="Arial" pitchFamily="34" charset="0"/>
                <a:cs typeface="Arial" pitchFamily="34" charset="0"/>
              </a:rPr>
              <a:t>starea</a:t>
            </a:r>
            <a:r>
              <a:rPr lang="fr-FR" dirty="0" smtClean="0">
                <a:latin typeface="Arial" pitchFamily="34" charset="0"/>
                <a:cs typeface="Arial" pitchFamily="34" charset="0"/>
              </a:rPr>
              <a:t> de </a:t>
            </a:r>
            <a:r>
              <a:rPr lang="fr-FR" dirty="0" err="1" smtClean="0">
                <a:latin typeface="Arial" pitchFamily="34" charset="0"/>
                <a:cs typeface="Arial" pitchFamily="34" charset="0"/>
              </a:rPr>
              <a:t>agregare</a:t>
            </a:r>
            <a:r>
              <a:rPr lang="fr-FR" dirty="0" smtClean="0">
                <a:latin typeface="Arial" pitchFamily="34" charset="0"/>
                <a:cs typeface="Arial" pitchFamily="34" charset="0"/>
              </a:rPr>
              <a:t> a </a:t>
            </a:r>
            <a:r>
              <a:rPr lang="fr-FR" dirty="0" err="1" smtClean="0">
                <a:latin typeface="Arial" pitchFamily="34" charset="0"/>
                <a:cs typeface="Arial" pitchFamily="34" charset="0"/>
              </a:rPr>
              <a:t>poluantului,ca</a:t>
            </a:r>
            <a:r>
              <a:rPr lang="fr-FR" dirty="0" smtClean="0">
                <a:latin typeface="Arial" pitchFamily="34" charset="0"/>
                <a:cs typeface="Arial" pitchFamily="34" charset="0"/>
              </a:rPr>
              <a:t> si de </a:t>
            </a:r>
            <a:r>
              <a:rPr lang="fr-FR" dirty="0" err="1" smtClean="0">
                <a:latin typeface="Arial" pitchFamily="34" charset="0"/>
                <a:cs typeface="Arial" pitchFamily="34" charset="0"/>
              </a:rPr>
              <a:t>natura</a:t>
            </a:r>
            <a:r>
              <a:rPr lang="fr-FR" dirty="0" smtClean="0">
                <a:latin typeface="Arial" pitchFamily="34" charset="0"/>
                <a:cs typeface="Arial" pitchFamily="34" charset="0"/>
              </a:rPr>
              <a:t> </a:t>
            </a:r>
            <a:r>
              <a:rPr lang="fr-FR" dirty="0" err="1" smtClean="0">
                <a:latin typeface="Arial" pitchFamily="34" charset="0"/>
                <a:cs typeface="Arial" pitchFamily="34" charset="0"/>
              </a:rPr>
              <a:t>chimica,concentratie,prezenta</a:t>
            </a:r>
            <a:r>
              <a:rPr lang="fr-FR" dirty="0" smtClean="0">
                <a:latin typeface="Arial" pitchFamily="34" charset="0"/>
                <a:cs typeface="Arial" pitchFamily="34" charset="0"/>
              </a:rPr>
              <a:t> mai </a:t>
            </a:r>
            <a:r>
              <a:rPr lang="fr-FR" dirty="0" err="1" smtClean="0">
                <a:latin typeface="Arial" pitchFamily="34" charset="0"/>
                <a:cs typeface="Arial" pitchFamily="34" charset="0"/>
              </a:rPr>
              <a:t>multor</a:t>
            </a:r>
            <a:r>
              <a:rPr lang="fr-FR" dirty="0" smtClean="0">
                <a:latin typeface="Arial" pitchFamily="34" charset="0"/>
                <a:cs typeface="Arial" pitchFamily="34" charset="0"/>
              </a:rPr>
              <a:t> </a:t>
            </a:r>
            <a:r>
              <a:rPr lang="fr-FR" dirty="0" err="1" smtClean="0">
                <a:latin typeface="Arial" pitchFamily="34" charset="0"/>
                <a:cs typeface="Arial" pitchFamily="34" charset="0"/>
              </a:rPr>
              <a:t>poluanti</a:t>
            </a:r>
            <a:r>
              <a:rPr lang="fr-FR" dirty="0" smtClean="0">
                <a:latin typeface="Arial" pitchFamily="34" charset="0"/>
                <a:cs typeface="Arial" pitchFamily="34" charset="0"/>
              </a:rPr>
              <a:t> in </a:t>
            </a:r>
            <a:r>
              <a:rPr lang="fr-FR" dirty="0" err="1" smtClean="0">
                <a:latin typeface="Arial" pitchFamily="34" charset="0"/>
                <a:cs typeface="Arial" pitchFamily="34" charset="0"/>
              </a:rPr>
              <a:t>acelasi</a:t>
            </a:r>
            <a:r>
              <a:rPr lang="fr-FR" dirty="0" smtClean="0">
                <a:latin typeface="Arial" pitchFamily="34" charset="0"/>
                <a:cs typeface="Arial" pitchFamily="34" charset="0"/>
              </a:rPr>
              <a:t> </a:t>
            </a:r>
            <a:r>
              <a:rPr lang="fr-FR" dirty="0" err="1" smtClean="0">
                <a:latin typeface="Arial" pitchFamily="34" charset="0"/>
                <a:cs typeface="Arial" pitchFamily="34" charset="0"/>
              </a:rPr>
              <a:t>efluent</a:t>
            </a:r>
            <a:r>
              <a:rPr lang="fr-FR" dirty="0" smtClean="0">
                <a:latin typeface="Arial" pitchFamily="34" charset="0"/>
                <a:cs typeface="Arial" pitchFamily="34" charset="0"/>
              </a:rPr>
              <a:t> </a:t>
            </a:r>
            <a:r>
              <a:rPr lang="fr-FR" dirty="0" err="1" smtClean="0">
                <a:latin typeface="Arial" pitchFamily="34" charset="0"/>
                <a:cs typeface="Arial" pitchFamily="34" charset="0"/>
              </a:rPr>
              <a:t>gazos</a:t>
            </a:r>
            <a:r>
              <a:rPr lang="fr-FR" dirty="0" smtClean="0">
                <a:latin typeface="Arial" pitchFamily="34" charset="0"/>
                <a:cs typeface="Arial" pitchFamily="34" charset="0"/>
              </a:rPr>
              <a:t>.</a:t>
            </a:r>
            <a:endParaRPr lang="fr-FR"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73822242"/>
              </p:ext>
            </p:extLst>
          </p:nvPr>
        </p:nvGraphicFramePr>
        <p:xfrm>
          <a:off x="1219200" y="3276600"/>
          <a:ext cx="6705600" cy="3276600"/>
        </p:xfrm>
        <a:graphic>
          <a:graphicData uri="http://schemas.openxmlformats.org/drawingml/2006/table">
            <a:tbl>
              <a:tblPr firstRow="1" bandRow="1">
                <a:tableStyleId>{69C7853C-536D-4A76-A0AE-DD22124D55A5}</a:tableStyleId>
              </a:tblPr>
              <a:tblGrid>
                <a:gridCol w="3352800"/>
                <a:gridCol w="3352800"/>
              </a:tblGrid>
              <a:tr h="485422">
                <a:tc>
                  <a:txBody>
                    <a:bodyPr/>
                    <a:lstStyle/>
                    <a:p>
                      <a:pPr algn="ctr"/>
                      <a:r>
                        <a:rPr lang="en-US" sz="1800" kern="1200" dirty="0" err="1" smtClean="0"/>
                        <a:t>Metodele</a:t>
                      </a:r>
                      <a:r>
                        <a:rPr lang="en-US" sz="1800" kern="1200" dirty="0" smtClean="0"/>
                        <a:t> </a:t>
                      </a:r>
                      <a:r>
                        <a:rPr lang="en-US" sz="1800" kern="1200" dirty="0" err="1" smtClean="0"/>
                        <a:t>fizico-mecanice</a:t>
                      </a:r>
                      <a:endParaRPr lang="en-US" dirty="0">
                        <a:latin typeface="Arial" pitchFamily="34" charset="0"/>
                        <a:cs typeface="Arial" pitchFamily="34" charset="0"/>
                      </a:endParaRPr>
                    </a:p>
                  </a:txBody>
                  <a:tcPr/>
                </a:tc>
                <a:tc>
                  <a:txBody>
                    <a:bodyPr/>
                    <a:lstStyle/>
                    <a:p>
                      <a:pPr algn="ctr"/>
                      <a:r>
                        <a:rPr lang="en-US" sz="1800" kern="1200" dirty="0" smtClean="0"/>
                        <a:t> </a:t>
                      </a:r>
                      <a:r>
                        <a:rPr lang="en-US" sz="1800" kern="1200" dirty="0" err="1" smtClean="0"/>
                        <a:t>Metodele</a:t>
                      </a:r>
                      <a:r>
                        <a:rPr lang="en-US" sz="1800" kern="1200" dirty="0" smtClean="0"/>
                        <a:t> </a:t>
                      </a:r>
                      <a:r>
                        <a:rPr lang="en-US" sz="1800" kern="1200" dirty="0" err="1" smtClean="0"/>
                        <a:t>fizico-chimice</a:t>
                      </a:r>
                      <a:endParaRPr lang="en-US" dirty="0">
                        <a:latin typeface="Arial" pitchFamily="34" charset="0"/>
                        <a:cs typeface="Arial" pitchFamily="34" charset="0"/>
                      </a:endParaRPr>
                    </a:p>
                  </a:txBody>
                  <a:tcPr/>
                </a:tc>
              </a:tr>
              <a:tr h="1577622">
                <a:tc>
                  <a:txBody>
                    <a:bodyPr/>
                    <a:lstStyle/>
                    <a:p>
                      <a:pPr>
                        <a:buFont typeface="Wingdings" pitchFamily="2" charset="2"/>
                        <a:buChar char="Ø"/>
                      </a:pPr>
                      <a:r>
                        <a:rPr lang="fr-FR" sz="1800" kern="1200" dirty="0" smtClean="0"/>
                        <a:t> </a:t>
                      </a:r>
                      <a:r>
                        <a:rPr lang="fr-FR" sz="1800" kern="1200" dirty="0" err="1" smtClean="0"/>
                        <a:t>purificarea</a:t>
                      </a:r>
                      <a:r>
                        <a:rPr lang="fr-FR" sz="1800" kern="1200" dirty="0" smtClean="0"/>
                        <a:t> </a:t>
                      </a:r>
                      <a:r>
                        <a:rPr lang="fr-FR" sz="1800" kern="1200" dirty="0" err="1" smtClean="0"/>
                        <a:t>gazelor</a:t>
                      </a:r>
                      <a:r>
                        <a:rPr lang="fr-FR" sz="1800" kern="1200" dirty="0" smtClean="0"/>
                        <a:t> de </a:t>
                      </a:r>
                      <a:r>
                        <a:rPr lang="fr-FR" sz="1800" kern="1200" dirty="0" err="1" smtClean="0"/>
                        <a:t>cocserie</a:t>
                      </a:r>
                      <a:r>
                        <a:rPr lang="fr-FR" sz="1800" kern="1200" dirty="0" smtClean="0"/>
                        <a:t>(</a:t>
                      </a:r>
                      <a:r>
                        <a:rPr lang="fr-FR" sz="1800" kern="1200" dirty="0" err="1" smtClean="0"/>
                        <a:t>separarea</a:t>
                      </a:r>
                      <a:r>
                        <a:rPr lang="fr-FR" sz="1800" kern="1200" dirty="0" smtClean="0"/>
                        <a:t> </a:t>
                      </a:r>
                      <a:r>
                        <a:rPr lang="fr-FR" sz="1800" kern="1200" dirty="0" err="1" smtClean="0"/>
                        <a:t>prafului</a:t>
                      </a:r>
                      <a:r>
                        <a:rPr lang="fr-FR" sz="1800" kern="1200" dirty="0" smtClean="0"/>
                        <a:t> de </a:t>
                      </a:r>
                      <a:r>
                        <a:rPr lang="fr-FR" sz="1800" kern="1200" dirty="0" err="1" smtClean="0"/>
                        <a:t>carbune</a:t>
                      </a:r>
                      <a:r>
                        <a:rPr lang="fr-FR" sz="1800" kern="1200" dirty="0" smtClean="0"/>
                        <a:t> si a </a:t>
                      </a:r>
                      <a:r>
                        <a:rPr lang="fr-FR" sz="1800" kern="1200" dirty="0" err="1" smtClean="0"/>
                        <a:t>picaturilor</a:t>
                      </a:r>
                      <a:r>
                        <a:rPr lang="fr-FR" sz="1800" kern="1200" dirty="0" smtClean="0"/>
                        <a:t> de </a:t>
                      </a:r>
                      <a:r>
                        <a:rPr lang="fr-FR" sz="1800" kern="1200" dirty="0" err="1" smtClean="0"/>
                        <a:t>gudroane</a:t>
                      </a:r>
                      <a:r>
                        <a:rPr lang="fr-FR" sz="1800" kern="1200" dirty="0" smtClean="0"/>
                        <a:t>)</a:t>
                      </a:r>
                      <a:endParaRPr lang="en-US" dirty="0">
                        <a:latin typeface="Arial" pitchFamily="34" charset="0"/>
                        <a:cs typeface="Arial" pitchFamily="34" charset="0"/>
                      </a:endParaRPr>
                    </a:p>
                  </a:txBody>
                  <a:tcPr/>
                </a:tc>
                <a:tc>
                  <a:txBody>
                    <a:bodyPr/>
                    <a:lstStyle/>
                    <a:p>
                      <a:pPr>
                        <a:buFont typeface="Wingdings" pitchFamily="2" charset="2"/>
                        <a:buChar char="Ø"/>
                      </a:pPr>
                      <a:r>
                        <a:rPr lang="en-US" sz="1800" kern="1200" dirty="0" smtClean="0"/>
                        <a:t> </a:t>
                      </a:r>
                      <a:r>
                        <a:rPr lang="en-US" sz="1800" kern="1200" dirty="0" err="1" smtClean="0"/>
                        <a:t>absorbtia</a:t>
                      </a:r>
                      <a:r>
                        <a:rPr lang="en-US" sz="1800" kern="1200" dirty="0" smtClean="0"/>
                        <a:t> </a:t>
                      </a:r>
                      <a:r>
                        <a:rPr lang="en-US" sz="1800" kern="1200" dirty="0" smtClean="0"/>
                        <a:t>in </a:t>
                      </a:r>
                      <a:r>
                        <a:rPr lang="en-US" sz="1800" kern="1200" dirty="0" err="1" smtClean="0"/>
                        <a:t>solventi</a:t>
                      </a:r>
                      <a:r>
                        <a:rPr lang="en-US" sz="1800" kern="1200" dirty="0" smtClean="0"/>
                        <a:t> </a:t>
                      </a:r>
                      <a:r>
                        <a:rPr lang="en-US" sz="1800" kern="1200" dirty="0" err="1" smtClean="0"/>
                        <a:t>selectivi</a:t>
                      </a:r>
                      <a:endParaRPr lang="en-US" dirty="0">
                        <a:latin typeface="Arial" pitchFamily="34" charset="0"/>
                        <a:cs typeface="Arial" pitchFamily="34" charset="0"/>
                      </a:endParaRPr>
                    </a:p>
                  </a:txBody>
                  <a:tcPr/>
                </a:tc>
              </a:tr>
              <a:tr h="1213556">
                <a:tc>
                  <a:txBody>
                    <a:bodyPr/>
                    <a:lstStyle/>
                    <a:p>
                      <a:pPr>
                        <a:buFont typeface="Wingdings" pitchFamily="2" charset="2"/>
                        <a:buChar char="Ø"/>
                      </a:pPr>
                      <a:r>
                        <a:rPr lang="en-US" sz="1800" kern="1200" dirty="0" err="1" smtClean="0"/>
                        <a:t>ionizarea</a:t>
                      </a:r>
                      <a:r>
                        <a:rPr lang="en-US" sz="1800" kern="1200" dirty="0" smtClean="0"/>
                        <a:t> </a:t>
                      </a:r>
                      <a:r>
                        <a:rPr lang="en-US" sz="1800" kern="1200" dirty="0" err="1" smtClean="0"/>
                        <a:t>gazelor</a:t>
                      </a:r>
                      <a:r>
                        <a:rPr lang="en-US" sz="1800" kern="1200" dirty="0" smtClean="0"/>
                        <a:t> sub </a:t>
                      </a:r>
                      <a:r>
                        <a:rPr lang="en-US" sz="1800" kern="1200" dirty="0" err="1" smtClean="0"/>
                        <a:t>actiunea</a:t>
                      </a:r>
                      <a:r>
                        <a:rPr lang="en-US" sz="1800" kern="1200" dirty="0" smtClean="0"/>
                        <a:t> </a:t>
                      </a:r>
                      <a:r>
                        <a:rPr lang="en-US" sz="1800" kern="1200" dirty="0" err="1" smtClean="0"/>
                        <a:t>unui</a:t>
                      </a:r>
                      <a:r>
                        <a:rPr lang="en-US" sz="1800" kern="1200" dirty="0" smtClean="0"/>
                        <a:t> camp electric de </a:t>
                      </a:r>
                      <a:r>
                        <a:rPr lang="en-US" sz="1800" kern="1200" dirty="0" err="1" smtClean="0"/>
                        <a:t>inalta</a:t>
                      </a:r>
                      <a:r>
                        <a:rPr lang="en-US" sz="1800" kern="1200" dirty="0" smtClean="0"/>
                        <a:t> </a:t>
                      </a:r>
                      <a:r>
                        <a:rPr lang="en-US" sz="1800" kern="1200" dirty="0" err="1" smtClean="0"/>
                        <a:t>tensiune</a:t>
                      </a:r>
                      <a:endParaRPr lang="en-US" dirty="0">
                        <a:latin typeface="Arial" pitchFamily="34" charset="0"/>
                        <a:cs typeface="Arial" pitchFamily="34" charset="0"/>
                      </a:endParaRPr>
                    </a:p>
                  </a:txBody>
                  <a:tcPr/>
                </a:tc>
                <a:tc>
                  <a:txBody>
                    <a:bodyPr/>
                    <a:lstStyle/>
                    <a:p>
                      <a:pPr>
                        <a:buFont typeface="Wingdings" pitchFamily="2" charset="2"/>
                        <a:buChar char="Ø"/>
                      </a:pPr>
                      <a:r>
                        <a:rPr lang="fr-FR" sz="1800" kern="1200" dirty="0" smtClean="0"/>
                        <a:t> </a:t>
                      </a:r>
                      <a:r>
                        <a:rPr lang="fr-FR" sz="1800" kern="1200" dirty="0" err="1" smtClean="0"/>
                        <a:t>absorbtia</a:t>
                      </a:r>
                      <a:r>
                        <a:rPr lang="fr-FR" sz="1800" kern="1200" dirty="0" smtClean="0"/>
                        <a:t> </a:t>
                      </a:r>
                      <a:r>
                        <a:rPr lang="fr-FR" sz="1800" kern="1200" dirty="0" err="1" smtClean="0"/>
                        <a:t>pe</a:t>
                      </a:r>
                      <a:r>
                        <a:rPr lang="fr-FR" sz="1800" kern="1200" dirty="0" smtClean="0"/>
                        <a:t> </a:t>
                      </a:r>
                      <a:r>
                        <a:rPr lang="fr-FR" sz="1800" kern="1200" dirty="0" err="1" smtClean="0"/>
                        <a:t>substantele</a:t>
                      </a:r>
                      <a:r>
                        <a:rPr lang="fr-FR" sz="1800" kern="1200" dirty="0" smtClean="0"/>
                        <a:t> solide </a:t>
                      </a:r>
                      <a:r>
                        <a:rPr lang="fr-FR" sz="1800" kern="1200" dirty="0" err="1" smtClean="0"/>
                        <a:t>cu</a:t>
                      </a:r>
                      <a:r>
                        <a:rPr lang="fr-FR" sz="1800" kern="1200" dirty="0" smtClean="0"/>
                        <a:t> </a:t>
                      </a:r>
                      <a:r>
                        <a:rPr lang="fr-FR" sz="1800" kern="1200" dirty="0" err="1" smtClean="0"/>
                        <a:t>capacitate</a:t>
                      </a:r>
                      <a:r>
                        <a:rPr lang="fr-FR" sz="1800" kern="1200" dirty="0" smtClean="0"/>
                        <a:t> de </a:t>
                      </a:r>
                      <a:r>
                        <a:rPr lang="fr-FR" sz="1800" kern="1200" dirty="0" err="1" smtClean="0"/>
                        <a:t>absorbtie</a:t>
                      </a:r>
                      <a:r>
                        <a:rPr lang="fr-FR" sz="1800" kern="1200" dirty="0" smtClean="0"/>
                        <a:t> </a:t>
                      </a:r>
                      <a:r>
                        <a:rPr lang="fr-FR" sz="1800" kern="1200" dirty="0" smtClean="0"/>
                        <a:t>mare</a:t>
                      </a:r>
                      <a:endParaRPr lang="en-US"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ini pentru mediu"/>
          <p:cNvPicPr>
            <a:picLocks noChangeAspect="1" noChangeArrowheads="1"/>
          </p:cNvPicPr>
          <p:nvPr/>
        </p:nvPicPr>
        <p:blipFill>
          <a:blip r:embed="rId2" cstate="print"/>
          <a:srcRect/>
          <a:stretch>
            <a:fillRect/>
          </a:stretch>
        </p:blipFill>
        <p:spPr bwMode="auto">
          <a:xfrm>
            <a:off x="30665" y="0"/>
            <a:ext cx="9113335" cy="6858000"/>
          </a:xfrm>
          <a:prstGeom prst="rect">
            <a:avLst/>
          </a:prstGeom>
          <a:noFill/>
        </p:spPr>
      </p:pic>
      <p:sp>
        <p:nvSpPr>
          <p:cNvPr id="2" name="Rectangle 1"/>
          <p:cNvSpPr/>
          <p:nvPr/>
        </p:nvSpPr>
        <p:spPr>
          <a:xfrm>
            <a:off x="1219200" y="3352800"/>
            <a:ext cx="7010400" cy="2031325"/>
          </a:xfrm>
          <a:prstGeom prst="rect">
            <a:avLst/>
          </a:prstGeom>
        </p:spPr>
        <p:txBody>
          <a:bodyPr wrap="square">
            <a:spAutoFit/>
          </a:bodyPr>
          <a:lstStyle/>
          <a:p>
            <a:pPr indent="228600" algn="just"/>
            <a:r>
              <a:rPr lang="ro-RO"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Oamenii au început sa înteleaga necesitatea adoptarii unui comportament responsabil fata de natura. Însa responsabilitatea omului pentru ocrotirea mediului înconjurator este atât individuala, dar mai ales colectiva: protectia naturii angajeaza colaborare si sprijin reciproc pe plan local, judetean, national si mai ales international.</a:t>
            </a:r>
          </a:p>
          <a:p>
            <a:pPr indent="228600" algn="just"/>
            <a:endParaRPr lang="ro-RO" b="1" i="0" dirty="0">
              <a:latin typeface="Arial" pitchFamily="34" charset="0"/>
              <a:cs typeface="Arial" pitchFamily="34" charset="0"/>
            </a:endParaRPr>
          </a:p>
        </p:txBody>
      </p:sp>
      <p:sp>
        <p:nvSpPr>
          <p:cNvPr id="3" name="TextBox 2"/>
          <p:cNvSpPr txBox="1"/>
          <p:nvPr/>
        </p:nvSpPr>
        <p:spPr>
          <a:xfrm>
            <a:off x="2819400" y="381000"/>
            <a:ext cx="3733800" cy="707886"/>
          </a:xfrm>
          <a:prstGeom prst="rect">
            <a:avLst/>
          </a:prstGeom>
          <a:noFill/>
        </p:spPr>
        <p:txBody>
          <a:bodyPr wrap="square" rtlCol="0">
            <a:spAutoFit/>
          </a:bodyPr>
          <a:lstStyle/>
          <a:p>
            <a:pPr algn="ctr"/>
            <a:r>
              <a:rPr lang="en-US" sz="4000" dirty="0" err="1" smtClean="0">
                <a:solidFill>
                  <a:srgbClr val="00B050"/>
                </a:solidFill>
              </a:rPr>
              <a:t>În</a:t>
            </a:r>
            <a:r>
              <a:rPr lang="en-US" sz="4000" dirty="0" smtClean="0">
                <a:solidFill>
                  <a:srgbClr val="00B050"/>
                </a:solidFill>
              </a:rPr>
              <a:t> </a:t>
            </a:r>
            <a:r>
              <a:rPr lang="en-US" sz="4000" dirty="0" err="1" smtClean="0">
                <a:solidFill>
                  <a:srgbClr val="00B050"/>
                </a:solidFill>
              </a:rPr>
              <a:t>concluzie</a:t>
            </a:r>
            <a:r>
              <a:rPr lang="en-US" sz="4000" dirty="0" smtClean="0">
                <a:solidFill>
                  <a:srgbClr val="00B050"/>
                </a:solidFill>
              </a:rPr>
              <a:t>:</a:t>
            </a:r>
            <a:endParaRPr lang="en-US" sz="4000"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ini pentru mediu inconjurator"/>
          <p:cNvPicPr>
            <a:picLocks noChangeAspect="1" noChangeArrowheads="1"/>
          </p:cNvPicPr>
          <p:nvPr/>
        </p:nvPicPr>
        <p:blipFill>
          <a:blip r:embed="rId2" cstate="print"/>
          <a:srcRect/>
          <a:stretch>
            <a:fillRect/>
          </a:stretch>
        </p:blipFill>
        <p:spPr bwMode="auto">
          <a:xfrm>
            <a:off x="2057400" y="1371600"/>
            <a:ext cx="4876800" cy="4684295"/>
          </a:xfrm>
          <a:prstGeom prst="rect">
            <a:avLst/>
          </a:prstGeom>
          <a:noFill/>
        </p:spPr>
      </p:pic>
      <p:sp>
        <p:nvSpPr>
          <p:cNvPr id="2" name="Rectangle 1"/>
          <p:cNvSpPr/>
          <p:nvPr/>
        </p:nvSpPr>
        <p:spPr>
          <a:xfrm>
            <a:off x="228600" y="685800"/>
            <a:ext cx="4572000" cy="923330"/>
          </a:xfrm>
          <a:prstGeom prst="rect">
            <a:avLst/>
          </a:prstGeom>
        </p:spPr>
        <p:txBody>
          <a:bodyPr>
            <a:spAutoFit/>
          </a:bodyPr>
          <a:lstStyle/>
          <a:p>
            <a:r>
              <a:rPr lang="ro-RO" b="1" i="1" dirty="0" smtClean="0">
                <a:latin typeface="Arial" pitchFamily="34" charset="0"/>
                <a:cs typeface="Arial" pitchFamily="34" charset="0"/>
              </a:rPr>
              <a:t>Pentru ca Pamântul sa ramâna o planeta vie, interesele oamenilor trebuiesc corelate cu legile naturii.</a:t>
            </a:r>
            <a:endParaRPr lang="en-US" dirty="0">
              <a:latin typeface="Arial" pitchFamily="34" charset="0"/>
              <a:cs typeface="Arial" pitchFamily="34" charset="0"/>
            </a:endParaRPr>
          </a:p>
        </p:txBody>
      </p:sp>
      <p:sp>
        <p:nvSpPr>
          <p:cNvPr id="3" name="Rectangle 2"/>
          <p:cNvSpPr/>
          <p:nvPr/>
        </p:nvSpPr>
        <p:spPr>
          <a:xfrm>
            <a:off x="4343400" y="4572000"/>
            <a:ext cx="4572000" cy="2031325"/>
          </a:xfrm>
          <a:prstGeom prst="rect">
            <a:avLst/>
          </a:prstGeom>
        </p:spPr>
        <p:txBody>
          <a:bodyPr>
            <a:spAutoFit/>
          </a:bodyPr>
          <a:lstStyle/>
          <a:p>
            <a:r>
              <a:rPr lang="vi-VN" b="1" i="1" dirty="0" smtClean="0">
                <a:latin typeface="Arial" pitchFamily="34" charset="0"/>
                <a:cs typeface="Arial" pitchFamily="34" charset="0"/>
              </a:rPr>
              <a:t>"Natura este o prezenţă însufleţită. Ea se contopeşte cu viaţa individului, face parte din fiinţa lui, participă la zbuciumul existenţei umane, este leagăn de formare şi ocrotire, tărâm de vis şi de împliniri."</a:t>
            </a:r>
            <a:br>
              <a:rPr lang="vi-VN" b="1" i="1" dirty="0" smtClean="0">
                <a:latin typeface="Arial" pitchFamily="34" charset="0"/>
                <a:cs typeface="Arial" pitchFamily="34" charset="0"/>
              </a:rPr>
            </a:br>
            <a:r>
              <a:rPr lang="vi-VN" b="1" i="1" dirty="0" smtClean="0">
                <a:latin typeface="Arial" pitchFamily="34" charset="0"/>
                <a:cs typeface="Arial" pitchFamily="34" charset="0"/>
              </a:rPr>
              <a:t>- Nicolae Docsănescu</a:t>
            </a:r>
            <a:r>
              <a:rPr lang="en-US" b="1" i="1" dirty="0" smtClean="0">
                <a:latin typeface="Arial" pitchFamily="34" charset="0"/>
                <a:cs typeface="Arial" pitchFamily="34" charset="0"/>
              </a:rPr>
              <a:t>-</a:t>
            </a:r>
            <a:r>
              <a:rPr lang="en-US" b="1" i="1" dirty="0" err="1" smtClean="0">
                <a:latin typeface="Arial" pitchFamily="34" charset="0"/>
                <a:cs typeface="Arial" pitchFamily="34" charset="0"/>
              </a:rPr>
              <a:t>scriitor</a:t>
            </a:r>
            <a:endParaRPr lang="en-US"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Imagine similară"/>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4495800" y="2819400"/>
            <a:ext cx="3886200" cy="3416320"/>
          </a:xfrm>
          <a:prstGeom prst="rect">
            <a:avLst/>
          </a:prstGeom>
          <a:noFill/>
        </p:spPr>
        <p:txBody>
          <a:bodyPr wrap="square" rtlCol="0">
            <a:spAutoFit/>
          </a:bodyPr>
          <a:lstStyle/>
          <a:p>
            <a:pPr algn="ctr"/>
            <a:r>
              <a:rPr lang="en-US" sz="5400" dirty="0" smtClean="0">
                <a:latin typeface="Algerian" pitchFamily="82" charset="0"/>
              </a:rPr>
              <a:t>SA SALVAM PLANETA NOASTRA!</a:t>
            </a:r>
            <a:endParaRPr lang="en-US" sz="5400"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5791200" cy="369332"/>
          </a:xfrm>
          <a:prstGeom prst="rect">
            <a:avLst/>
          </a:prstGeom>
          <a:noFill/>
        </p:spPr>
        <p:txBody>
          <a:bodyPr wrap="square" rtlCol="0">
            <a:spAutoFit/>
          </a:bodyPr>
          <a:lstStyle/>
          <a:p>
            <a:r>
              <a:rPr lang="en-US" dirty="0" smtClean="0"/>
              <a:t>BIBLIOGRAFIE:</a:t>
            </a:r>
            <a:endParaRPr lang="en-US" dirty="0"/>
          </a:p>
        </p:txBody>
      </p:sp>
      <p:sp>
        <p:nvSpPr>
          <p:cNvPr id="3" name="Rectangle 2"/>
          <p:cNvSpPr/>
          <p:nvPr/>
        </p:nvSpPr>
        <p:spPr>
          <a:xfrm>
            <a:off x="609600" y="1066801"/>
            <a:ext cx="6172200" cy="4247317"/>
          </a:xfrm>
          <a:prstGeom prst="rect">
            <a:avLst/>
          </a:prstGeom>
        </p:spPr>
        <p:txBody>
          <a:bodyPr wrap="square">
            <a:spAutoFit/>
          </a:bodyPr>
          <a:lstStyle/>
          <a:p>
            <a:pPr>
              <a:buFont typeface="Wingdings" pitchFamily="2" charset="2"/>
              <a:buChar char="Ø"/>
            </a:pPr>
            <a:r>
              <a:rPr lang="en-US" dirty="0" smtClean="0">
                <a:hlinkClick r:id="rId2"/>
              </a:rPr>
              <a:t>https://ro.wikipedia.org/wiki/Mediu</a:t>
            </a:r>
            <a:endParaRPr lang="en-US" dirty="0" smtClean="0"/>
          </a:p>
          <a:p>
            <a:pPr>
              <a:buFont typeface="Wingdings" pitchFamily="2" charset="2"/>
              <a:buChar char="Ø"/>
            </a:pPr>
            <a:r>
              <a:rPr lang="en-US" dirty="0" smtClean="0">
                <a:hlinkClick r:id="rId3"/>
              </a:rPr>
              <a:t>http://www.scritub.com/geografie/ecologie/Mediul-inconjurator1312291517.php</a:t>
            </a:r>
            <a:endParaRPr lang="en-US" dirty="0" smtClean="0"/>
          </a:p>
          <a:p>
            <a:pPr>
              <a:buFont typeface="Wingdings" pitchFamily="2" charset="2"/>
              <a:buChar char="Ø"/>
            </a:pPr>
            <a:r>
              <a:rPr lang="en-US" dirty="0" smtClean="0">
                <a:hlinkClick r:id="rId4"/>
              </a:rPr>
              <a:t>http://galati.arcelormittal.com/about-us.aspx?sc_lang=ro-RO</a:t>
            </a:r>
            <a:endParaRPr lang="en-US" dirty="0" smtClean="0"/>
          </a:p>
          <a:p>
            <a:pPr>
              <a:buFont typeface="Wingdings" pitchFamily="2" charset="2"/>
              <a:buChar char="Ø"/>
            </a:pPr>
            <a:r>
              <a:rPr lang="en-US" dirty="0" smtClean="0">
                <a:hlinkClick r:id="rId5"/>
              </a:rPr>
              <a:t>http://www.referatele.com/referate/chimie/online7/Poluarea-apei---cauze--clasificare-poluanti--consecinte--protectie-referatele-com.php</a:t>
            </a:r>
            <a:endParaRPr lang="en-US" dirty="0" smtClean="0"/>
          </a:p>
          <a:p>
            <a:pPr>
              <a:buFont typeface="Wingdings" pitchFamily="2" charset="2"/>
              <a:buChar char="Ø"/>
            </a:pPr>
            <a:r>
              <a:rPr lang="en-US" dirty="0" smtClean="0">
                <a:hlinkClick r:id="rId6"/>
              </a:rPr>
              <a:t>http://www.naturalist.ro/viata-si-sanatate/omul-isi-distruge-sanatatea/</a:t>
            </a:r>
            <a:endParaRPr lang="en-US" dirty="0" smtClean="0"/>
          </a:p>
          <a:p>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886200" cy="830997"/>
          </a:xfrm>
          <a:prstGeom prst="rect">
            <a:avLst/>
          </a:prstGeom>
          <a:noFill/>
        </p:spPr>
        <p:txBody>
          <a:bodyPr wrap="square" rtlCol="0">
            <a:spAutoFit/>
          </a:bodyPr>
          <a:lstStyle/>
          <a:p>
            <a:r>
              <a:rPr lang="en-US" sz="4800" b="1" i="1" dirty="0" smtClean="0">
                <a:effectLst>
                  <a:outerShdw blurRad="38100" dist="38100" dir="2700000" algn="tl">
                    <a:srgbClr val="000000">
                      <a:alpha val="43137"/>
                    </a:srgbClr>
                  </a:outerShdw>
                </a:effectLst>
                <a:latin typeface="Castellar" pitchFamily="18" charset="0"/>
              </a:rPr>
              <a:t>CUPRINS:</a:t>
            </a:r>
            <a:endParaRPr lang="en-US" sz="4800" b="1" i="1" dirty="0">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685800" y="1371600"/>
            <a:ext cx="7239000" cy="6647974"/>
          </a:xfrm>
          <a:prstGeom prst="rect">
            <a:avLst/>
          </a:prstGeom>
          <a:noFill/>
        </p:spPr>
        <p:txBody>
          <a:bodyPr wrap="square" rtlCol="0">
            <a:spAutoFit/>
          </a:bodyPr>
          <a:lstStyle/>
          <a:p>
            <a:pPr marL="342900" indent="-342900">
              <a:buFont typeface="+mj-lt"/>
              <a:buAutoNum type="arabicPeriod"/>
            </a:pPr>
            <a:r>
              <a:rPr lang="en-US" sz="2000" b="1" i="1" dirty="0" smtClean="0"/>
              <a:t>MEDIUL</a:t>
            </a:r>
          </a:p>
          <a:p>
            <a:pPr marL="342900" indent="-342900">
              <a:buFont typeface="Arial" pitchFamily="34" charset="0"/>
              <a:buChar char="•"/>
            </a:pPr>
            <a:r>
              <a:rPr lang="en-US" dirty="0" err="1" smtClean="0"/>
              <a:t>Stiati</a:t>
            </a:r>
            <a:r>
              <a:rPr lang="en-US" dirty="0" smtClean="0"/>
              <a:t> ca?</a:t>
            </a:r>
          </a:p>
          <a:p>
            <a:pPr marL="342900" indent="-342900">
              <a:buAutoNum type="arabicPeriod" startAt="2"/>
            </a:pPr>
            <a:r>
              <a:rPr lang="en-US" sz="2000" b="1" i="1" dirty="0" smtClean="0"/>
              <a:t>POLUAREA</a:t>
            </a:r>
          </a:p>
          <a:p>
            <a:pPr marL="342900" indent="-342900">
              <a:buFont typeface="Arial" pitchFamily="34" charset="0"/>
              <a:buChar char="•"/>
            </a:pPr>
            <a:r>
              <a:rPr lang="en-US" i="1" dirty="0" err="1" smtClean="0"/>
              <a:t>Poluarea</a:t>
            </a:r>
            <a:r>
              <a:rPr lang="en-US" i="1" dirty="0" smtClean="0"/>
              <a:t> </a:t>
            </a:r>
            <a:r>
              <a:rPr lang="en-US" i="1" dirty="0" err="1" smtClean="0"/>
              <a:t>apelor</a:t>
            </a:r>
            <a:endParaRPr lang="en-US" i="1" dirty="0" smtClean="0"/>
          </a:p>
          <a:p>
            <a:pPr marL="342900" indent="-342900">
              <a:buFont typeface="Arial" pitchFamily="34" charset="0"/>
              <a:buChar char="•"/>
            </a:pPr>
            <a:r>
              <a:rPr lang="en-US" i="1" dirty="0" err="1" smtClean="0"/>
              <a:t>Poluarea</a:t>
            </a:r>
            <a:r>
              <a:rPr lang="en-US" i="1" dirty="0" smtClean="0"/>
              <a:t> </a:t>
            </a:r>
            <a:r>
              <a:rPr lang="en-US" i="1" dirty="0" err="1" smtClean="0"/>
              <a:t>solului</a:t>
            </a:r>
            <a:endParaRPr lang="en-US" i="1" dirty="0" smtClean="0"/>
          </a:p>
          <a:p>
            <a:pPr marL="342900" indent="-342900">
              <a:buFont typeface="Arial" pitchFamily="34" charset="0"/>
              <a:buChar char="•"/>
            </a:pPr>
            <a:r>
              <a:rPr lang="en-US" i="1" dirty="0" err="1" smtClean="0"/>
              <a:t>Poluarea</a:t>
            </a:r>
            <a:r>
              <a:rPr lang="en-US" i="1" dirty="0" smtClean="0"/>
              <a:t> </a:t>
            </a:r>
            <a:r>
              <a:rPr lang="en-US" i="1" dirty="0" err="1" smtClean="0"/>
              <a:t>aerului</a:t>
            </a:r>
            <a:endParaRPr lang="en-US" i="1" dirty="0" smtClean="0"/>
          </a:p>
          <a:p>
            <a:pPr marL="342900" indent="-342900">
              <a:buAutoNum type="arabicPeriod" startAt="3"/>
            </a:pPr>
            <a:r>
              <a:rPr lang="en-US" sz="2000" b="1" i="1" dirty="0" smtClean="0"/>
              <a:t>FACTORUL POLUANT DIN JUDETUL GALATI</a:t>
            </a:r>
          </a:p>
          <a:p>
            <a:pPr marL="342900" indent="-342900">
              <a:buFont typeface="Arial" pitchFamily="34" charset="0"/>
              <a:buChar char="•"/>
            </a:pPr>
            <a:r>
              <a:rPr lang="en-US" i="1" dirty="0" err="1" smtClean="0"/>
              <a:t>Arcelor</a:t>
            </a:r>
            <a:r>
              <a:rPr lang="en-US" i="1" dirty="0" smtClean="0"/>
              <a:t> </a:t>
            </a:r>
            <a:r>
              <a:rPr lang="en-US" i="1" dirty="0" err="1" smtClean="0"/>
              <a:t>Mittal</a:t>
            </a:r>
            <a:endParaRPr lang="en-US" i="1" dirty="0" smtClean="0"/>
          </a:p>
          <a:p>
            <a:pPr marL="342900" indent="-342900">
              <a:buAutoNum type="arabicPeriod" startAt="4"/>
            </a:pPr>
            <a:r>
              <a:rPr lang="en-US" sz="2000" b="1" i="1" dirty="0" smtClean="0"/>
              <a:t>POLUAREA APEI</a:t>
            </a:r>
          </a:p>
          <a:p>
            <a:pPr marL="342900" indent="-342900">
              <a:buFont typeface="Arial" pitchFamily="34" charset="0"/>
              <a:buChar char="•"/>
            </a:pPr>
            <a:r>
              <a:rPr lang="en-US" i="1" dirty="0" err="1" smtClean="0"/>
              <a:t>Protectia</a:t>
            </a:r>
            <a:r>
              <a:rPr lang="en-US" i="1" dirty="0" smtClean="0"/>
              <a:t> </a:t>
            </a:r>
            <a:r>
              <a:rPr lang="en-US" i="1" dirty="0" err="1" smtClean="0"/>
              <a:t>apei</a:t>
            </a:r>
            <a:r>
              <a:rPr lang="en-US" i="1" dirty="0" smtClean="0"/>
              <a:t> </a:t>
            </a:r>
            <a:r>
              <a:rPr lang="en-US" i="1" dirty="0" err="1" smtClean="0"/>
              <a:t>si</a:t>
            </a:r>
            <a:r>
              <a:rPr lang="en-US" i="1" dirty="0" smtClean="0"/>
              <a:t> a </a:t>
            </a:r>
            <a:r>
              <a:rPr lang="en-US" i="1" dirty="0" err="1" smtClean="0"/>
              <a:t>ecosistemelor</a:t>
            </a:r>
            <a:endParaRPr lang="en-US" i="1" dirty="0" smtClean="0"/>
          </a:p>
          <a:p>
            <a:pPr marL="342900" indent="-342900">
              <a:buAutoNum type="arabicPeriod" startAt="5"/>
            </a:pPr>
            <a:r>
              <a:rPr lang="en-US" sz="2000" b="1" i="1" dirty="0" smtClean="0"/>
              <a:t>POLUAREA SOLULUI</a:t>
            </a:r>
          </a:p>
          <a:p>
            <a:pPr marL="342900" indent="-342900">
              <a:buFont typeface="Arial" pitchFamily="34" charset="0"/>
              <a:buChar char="•"/>
            </a:pPr>
            <a:r>
              <a:rPr lang="en-US" i="1" dirty="0" err="1" smtClean="0"/>
              <a:t>Masuri</a:t>
            </a:r>
            <a:r>
              <a:rPr lang="en-US" i="1" dirty="0" smtClean="0"/>
              <a:t> </a:t>
            </a:r>
            <a:r>
              <a:rPr lang="en-US" i="1" dirty="0" err="1" smtClean="0"/>
              <a:t>impotriva</a:t>
            </a:r>
            <a:r>
              <a:rPr lang="en-US" i="1" dirty="0" smtClean="0"/>
              <a:t> </a:t>
            </a:r>
            <a:r>
              <a:rPr lang="en-US" i="1" dirty="0" err="1" smtClean="0"/>
              <a:t>poluarii</a:t>
            </a:r>
            <a:r>
              <a:rPr lang="en-US" i="1" dirty="0" smtClean="0"/>
              <a:t> </a:t>
            </a:r>
            <a:r>
              <a:rPr lang="en-US" i="1" dirty="0" err="1" smtClean="0"/>
              <a:t>solului</a:t>
            </a:r>
            <a:endParaRPr lang="en-US" i="1" dirty="0" smtClean="0"/>
          </a:p>
          <a:p>
            <a:pPr marL="342900" indent="-342900">
              <a:buAutoNum type="arabicPeriod" startAt="6"/>
            </a:pPr>
            <a:r>
              <a:rPr lang="en-US" sz="2000" b="1" i="1" dirty="0" smtClean="0"/>
              <a:t>POLUAREA AERULUI</a:t>
            </a:r>
          </a:p>
          <a:p>
            <a:pPr marL="342900" indent="-342900">
              <a:buFont typeface="Arial" pitchFamily="34" charset="0"/>
              <a:buChar char="•"/>
            </a:pPr>
            <a:r>
              <a:rPr lang="en-US" i="1" dirty="0" err="1" smtClean="0"/>
              <a:t>Arcelor</a:t>
            </a:r>
            <a:r>
              <a:rPr lang="en-US" i="1" dirty="0" smtClean="0"/>
              <a:t> </a:t>
            </a:r>
            <a:r>
              <a:rPr lang="en-US" i="1" dirty="0" err="1" smtClean="0"/>
              <a:t>Mittal</a:t>
            </a:r>
            <a:endParaRPr lang="en-US" i="1" dirty="0" smtClean="0"/>
          </a:p>
          <a:p>
            <a:pPr marL="342900" indent="-342900">
              <a:buFont typeface="Arial" pitchFamily="34" charset="0"/>
              <a:buChar char="•"/>
            </a:pPr>
            <a:r>
              <a:rPr lang="en-US" i="1" dirty="0" err="1" smtClean="0"/>
              <a:t>Prevenirea</a:t>
            </a:r>
            <a:r>
              <a:rPr lang="en-US" i="1" dirty="0" smtClean="0"/>
              <a:t> </a:t>
            </a:r>
            <a:r>
              <a:rPr lang="en-US" i="1" dirty="0" err="1" smtClean="0"/>
              <a:t>si</a:t>
            </a:r>
            <a:r>
              <a:rPr lang="en-US" i="1" dirty="0" smtClean="0"/>
              <a:t> </a:t>
            </a:r>
            <a:r>
              <a:rPr lang="en-US" i="1" dirty="0" err="1" smtClean="0"/>
              <a:t>combaterea</a:t>
            </a:r>
            <a:r>
              <a:rPr lang="en-US" i="1" dirty="0" smtClean="0"/>
              <a:t> </a:t>
            </a:r>
            <a:r>
              <a:rPr lang="en-US" i="1" dirty="0" err="1" smtClean="0"/>
              <a:t>poluarii</a:t>
            </a:r>
            <a:r>
              <a:rPr lang="en-US" i="1" dirty="0" smtClean="0"/>
              <a:t> </a:t>
            </a:r>
            <a:r>
              <a:rPr lang="en-US" i="1" dirty="0" err="1" smtClean="0"/>
              <a:t>atmosferice</a:t>
            </a:r>
            <a:endParaRPr lang="en-US" i="1" dirty="0" smtClean="0"/>
          </a:p>
          <a:p>
            <a:pPr marL="342900" indent="-342900"/>
            <a:r>
              <a:rPr lang="en-US" b="1" i="1" dirty="0" smtClean="0"/>
              <a:t>7.   </a:t>
            </a:r>
            <a:r>
              <a:rPr lang="en-US" sz="2000" b="1" i="1" dirty="0" smtClean="0"/>
              <a:t>CONCLUZIE</a:t>
            </a:r>
          </a:p>
          <a:p>
            <a:pPr marL="342900" indent="-342900"/>
            <a:endParaRPr lang="en-US" i="1" dirty="0" smtClean="0"/>
          </a:p>
          <a:p>
            <a:pPr marL="342900" indent="-342900">
              <a:buFont typeface="Arial" pitchFamily="34" charset="0"/>
              <a:buChar char="•"/>
            </a:pPr>
            <a:endParaRPr lang="en-US" i="1" dirty="0" smtClean="0"/>
          </a:p>
          <a:p>
            <a:pPr marL="342900" indent="-342900">
              <a:buFont typeface="Arial" pitchFamily="34" charset="0"/>
              <a:buChar char="•"/>
            </a:pPr>
            <a:endParaRPr lang="en-US" i="1" dirty="0" smtClean="0"/>
          </a:p>
          <a:p>
            <a:pPr marL="342900" indent="-342900">
              <a:buFont typeface="Arial" pitchFamily="34" charset="0"/>
              <a:buChar char="•"/>
            </a:pPr>
            <a:endParaRPr lang="en-US" b="1" i="1" dirty="0" smtClean="0"/>
          </a:p>
          <a:p>
            <a:pPr marL="342900" indent="-342900">
              <a:buFont typeface="Arial" pitchFamily="34" charset="0"/>
              <a:buChar char="•"/>
            </a:pPr>
            <a:endParaRPr lang="en-US" b="1" i="1" dirty="0" smtClean="0"/>
          </a:p>
          <a:p>
            <a:pPr marL="342900" indent="-342900"/>
            <a:endParaRPr lang="en-US" dirty="0" smtClean="0"/>
          </a:p>
          <a:p>
            <a:pPr marL="342900" indent="-342900"/>
            <a:endParaRPr lang="en-US" dirty="0"/>
          </a:p>
        </p:txBody>
      </p:sp>
      <p:sp>
        <p:nvSpPr>
          <p:cNvPr id="41986" name="AutoShape 2" descr="Imagini pentru mediu inconjura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Imagini pentru mediu inconjura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0" name="Picture 6" descr="Imagini pentru mediu inconjurator"/>
          <p:cNvPicPr>
            <a:picLocks noChangeAspect="1" noChangeArrowheads="1"/>
          </p:cNvPicPr>
          <p:nvPr/>
        </p:nvPicPr>
        <p:blipFill>
          <a:blip r:embed="rId2" cstate="print"/>
          <a:srcRect/>
          <a:stretch>
            <a:fillRect/>
          </a:stretch>
        </p:blipFill>
        <p:spPr bwMode="auto">
          <a:xfrm>
            <a:off x="4724400" y="609600"/>
            <a:ext cx="4147457" cy="2322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ine similară"/>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1371600" y="0"/>
            <a:ext cx="7772400" cy="2308324"/>
          </a:xfrm>
          <a:prstGeom prst="rect">
            <a:avLst/>
          </a:prstGeom>
        </p:spPr>
        <p:txBody>
          <a:bodyPr wrap="square">
            <a:spAutoFit/>
          </a:bodyPr>
          <a:lstStyle/>
          <a:p>
            <a:r>
              <a:rPr lang="vi-VN" sz="3600" b="1" i="1" dirty="0" smtClean="0">
                <a:cs typeface="Arabic Typesetting" pitchFamily="66" charset="-78"/>
              </a:rPr>
              <a:t>Mediul</a:t>
            </a:r>
            <a:r>
              <a:rPr lang="vi-VN" dirty="0" smtClean="0"/>
              <a:t>, precizat la nevoie drept </a:t>
            </a:r>
            <a:r>
              <a:rPr lang="vi-VN" b="1" dirty="0" smtClean="0"/>
              <a:t>mediul înconjurător</a:t>
            </a:r>
            <a:r>
              <a:rPr lang="vi-VN" dirty="0" smtClean="0"/>
              <a:t>, </a:t>
            </a:r>
            <a:r>
              <a:rPr lang="vi-VN" b="1" dirty="0" smtClean="0"/>
              <a:t>mediul ambiant</a:t>
            </a:r>
            <a:r>
              <a:rPr lang="vi-VN" dirty="0" smtClean="0"/>
              <a:t> sau și </a:t>
            </a:r>
            <a:r>
              <a:rPr lang="vi-VN" b="1" dirty="0" smtClean="0"/>
              <a:t>mediul natural</a:t>
            </a:r>
            <a:r>
              <a:rPr lang="vi-VN" dirty="0" smtClean="0"/>
              <a:t>, este o noțiune care se referă la totalitatea condițiilor naturale de pe Pământ sau dintr-o regiune a sa, în care evoluează ființele sau lucrurile. Dintre aceste condiții fac parte atmosfera temperatura, lumina, relieful, apa, solul </a:t>
            </a:r>
            <a:r>
              <a:rPr lang="en-US" dirty="0" smtClean="0"/>
              <a:t>,</a:t>
            </a:r>
            <a:r>
              <a:rPr lang="vi-VN" dirty="0" smtClean="0"/>
              <a:t> precum și celelalte ființe vii și lucruri. Mediul are un rol foarte important în procesul evoluției ființelor vii, care, la rândul lor, sunt un factor de transformare a mediului.</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153400" cy="2769989"/>
          </a:xfrm>
          <a:prstGeom prst="rect">
            <a:avLst/>
          </a:prstGeom>
        </p:spPr>
        <p:txBody>
          <a:bodyPr wrap="square">
            <a:spAutoFit/>
          </a:bodyPr>
          <a:lstStyle/>
          <a:p>
            <a:r>
              <a:rPr lang="en-US" sz="4800" b="1" dirty="0" smtClean="0">
                <a:latin typeface="Cambria"/>
                <a:cs typeface="Aharoni" pitchFamily="2" charset="-79"/>
              </a:rPr>
              <a:t>Ş</a:t>
            </a:r>
            <a:r>
              <a:rPr lang="en-US" sz="4800" b="1" dirty="0" smtClean="0">
                <a:cs typeface="Aharoni" pitchFamily="2" charset="-79"/>
              </a:rPr>
              <a:t>TIA</a:t>
            </a:r>
            <a:r>
              <a:rPr lang="en-US" sz="4800" b="1" dirty="0" smtClean="0">
                <a:cs typeface="Calibri"/>
              </a:rPr>
              <a:t>Ț</a:t>
            </a:r>
            <a:r>
              <a:rPr lang="en-US" sz="4800" b="1" dirty="0" smtClean="0">
                <a:cs typeface="Aharoni" pitchFamily="2" charset="-79"/>
              </a:rPr>
              <a:t>I C</a:t>
            </a:r>
            <a:r>
              <a:rPr lang="en-US" sz="4800" b="1" dirty="0" smtClean="0">
                <a:latin typeface="Cambria"/>
                <a:cs typeface="Aharoni" pitchFamily="2" charset="-79"/>
              </a:rPr>
              <a:t>Ă</a:t>
            </a:r>
            <a:r>
              <a:rPr lang="en-US" sz="4800" b="1" dirty="0" smtClean="0">
                <a:cs typeface="Aharoni" pitchFamily="2" charset="-79"/>
              </a:rPr>
              <a:t> ?</a:t>
            </a:r>
          </a:p>
          <a:p>
            <a:r>
              <a:rPr lang="en-US" dirty="0" err="1" smtClean="0">
                <a:latin typeface="Times New Roman" pitchFamily="18" charset="0"/>
                <a:cs typeface="Times New Roman" pitchFamily="18" charset="0"/>
              </a:rPr>
              <a:t>Planeta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noastra</a:t>
            </a:r>
            <a:r>
              <a:rPr lang="en-US" dirty="0">
                <a:latin typeface="Times New Roman" pitchFamily="18" charset="0"/>
                <a:cs typeface="Times New Roman" pitchFamily="18" charset="0"/>
              </a:rPr>
              <a:t>, </a:t>
            </a:r>
            <a:r>
              <a:rPr lang="en-US" i="1" dirty="0" err="1">
                <a:solidFill>
                  <a:srgbClr val="00B050"/>
                </a:solidFill>
                <a:latin typeface="Times New Roman" pitchFamily="18" charset="0"/>
                <a:cs typeface="Times New Roman" pitchFamily="18" charset="0"/>
              </a:rPr>
              <a:t>Pamantul</a:t>
            </a:r>
            <a:r>
              <a:rPr lang="en-US" dirty="0">
                <a:latin typeface="Times New Roman" pitchFamily="18" charset="0"/>
                <a:cs typeface="Times New Roman" pitchFamily="18" charset="0"/>
              </a:rPr>
              <a:t>, s-a </a:t>
            </a:r>
            <a:r>
              <a:rPr lang="en-US" dirty="0" err="1">
                <a:latin typeface="Times New Roman" pitchFamily="18" charset="0"/>
                <a:cs typeface="Times New Roman" pitchFamily="18" charset="0"/>
              </a:rPr>
              <a:t>nascut</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urma</a:t>
            </a:r>
            <a:r>
              <a:rPr lang="en-US" dirty="0">
                <a:latin typeface="Times New Roman" pitchFamily="18" charset="0"/>
                <a:cs typeface="Times New Roman" pitchFamily="18" charset="0"/>
              </a:rPr>
              <a:t> cu 4,6 </a:t>
            </a:r>
            <a:r>
              <a:rPr lang="en-US" dirty="0" err="1">
                <a:latin typeface="Times New Roman" pitchFamily="18" charset="0"/>
                <a:cs typeface="Times New Roman" pitchFamily="18" charset="0"/>
              </a:rPr>
              <a:t>miliarde</a:t>
            </a:r>
            <a:r>
              <a:rPr lang="en-US" dirty="0">
                <a:latin typeface="Times New Roman" pitchFamily="18" charset="0"/>
                <a:cs typeface="Times New Roman" pitchFamily="18" charset="0"/>
              </a:rPr>
              <a:t> de </a:t>
            </a:r>
            <a:r>
              <a:rPr lang="en-US" dirty="0" err="1" smtClean="0">
                <a:latin typeface="Times New Roman" pitchFamily="18" charset="0"/>
                <a:cs typeface="Times New Roman" pitchFamily="18" charset="0"/>
              </a:rPr>
              <a:t>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vremea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aceea</a:t>
            </a:r>
            <a:r>
              <a:rPr lang="en-US" dirty="0">
                <a:latin typeface="Times New Roman" pitchFamily="18" charset="0"/>
                <a:cs typeface="Times New Roman" pitchFamily="18" charset="0"/>
              </a:rPr>
              <a:t>, nu </a:t>
            </a:r>
            <a:r>
              <a:rPr lang="en-US" dirty="0" err="1">
                <a:latin typeface="Times New Roman" pitchFamily="18" charset="0"/>
                <a:cs typeface="Times New Roman" pitchFamily="18" charset="0"/>
              </a:rPr>
              <a:t>avea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aspectul</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azi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rocile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apa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aerul</a:t>
            </a:r>
            <a:r>
              <a:rPr lang="en-US" dirty="0">
                <a:latin typeface="Times New Roman" pitchFamily="18" charset="0"/>
                <a:cs typeface="Times New Roman" pitchFamily="18" charset="0"/>
              </a:rPr>
              <a:t> s-au format </a:t>
            </a:r>
            <a:r>
              <a:rPr lang="en-US" dirty="0" err="1">
                <a:latin typeface="Times New Roman" pitchFamily="18" charset="0"/>
                <a:cs typeface="Times New Roman" pitchFamily="18" charset="0"/>
              </a:rPr>
              <a:t>incetul</a:t>
            </a:r>
            <a:r>
              <a:rPr lang="en-US" dirty="0">
                <a:latin typeface="Times New Roman" pitchFamily="18" charset="0"/>
                <a:cs typeface="Times New Roman" pitchFamily="18" charset="0"/>
              </a:rPr>
              <a:t> cu </a:t>
            </a:r>
            <a:r>
              <a:rPr lang="en-US" dirty="0" err="1">
                <a:latin typeface="Times New Roman" pitchFamily="18" charset="0"/>
                <a:cs typeface="Times New Roman" pitchFamily="18" charset="0"/>
              </a:rPr>
              <a:t>incetul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apoi</a:t>
            </a:r>
            <a:r>
              <a:rPr lang="en-US" dirty="0">
                <a:latin typeface="Times New Roman" pitchFamily="18" charset="0"/>
                <a:cs typeface="Times New Roman" pitchFamily="18" charset="0"/>
              </a:rPr>
              <a:t> a </a:t>
            </a:r>
            <a:r>
              <a:rPr lang="en-US" dirty="0" err="1" smtClean="0">
                <a:latin typeface="Times New Roman" pitchFamily="18" charset="0"/>
                <a:cs typeface="Times New Roman" pitchFamily="18" charset="0"/>
              </a:rPr>
              <a:t>aparut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viata</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a:t>
            </a:r>
            <a:r>
              <a:rPr lang="en-US" dirty="0" err="1">
                <a:latin typeface="Times New Roman" pitchFamily="18" charset="0"/>
                <a:cs typeface="Times New Roman" pitchFamily="18" charset="0"/>
              </a:rPr>
              <a:t>urma</a:t>
            </a:r>
            <a:r>
              <a:rPr lang="en-US" dirty="0">
                <a:latin typeface="Times New Roman" pitchFamily="18" charset="0"/>
                <a:cs typeface="Times New Roman" pitchFamily="18" charset="0"/>
              </a:rPr>
              <a:t> cu 4,6 </a:t>
            </a:r>
            <a:r>
              <a:rPr lang="en-US" dirty="0" err="1" smtClean="0">
                <a:latin typeface="Times New Roman" pitchFamily="18" charset="0"/>
                <a:cs typeface="Times New Roman" pitchFamily="18" charset="0"/>
              </a:rPr>
              <a:t>miliarde</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ani</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un nor </a:t>
            </a:r>
            <a:r>
              <a:rPr lang="en-US" dirty="0" err="1">
                <a:latin typeface="Times New Roman" pitchFamily="18" charset="0"/>
                <a:cs typeface="Times New Roman" pitchFamily="18" charset="0"/>
              </a:rPr>
              <a:t>imens</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materie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gazoasa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pulberi</a:t>
            </a:r>
            <a:r>
              <a:rPr lang="en-US" dirty="0">
                <a:latin typeface="Times New Roman" pitchFamily="18" charset="0"/>
                <a:cs typeface="Times New Roman" pitchFamily="18" charset="0"/>
              </a:rPr>
              <a:t> care se </a:t>
            </a:r>
            <a:r>
              <a:rPr lang="en-US" dirty="0" err="1">
                <a:latin typeface="Times New Roman" pitchFamily="18" charset="0"/>
                <a:cs typeface="Times New Roman" pitchFamily="18" charset="0"/>
              </a:rPr>
              <a:t>invartea</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spatiu</a:t>
            </a:r>
            <a:r>
              <a:rPr lang="en-US" dirty="0">
                <a:latin typeface="Times New Roman" pitchFamily="18" charset="0"/>
                <a:cs typeface="Times New Roman" pitchFamily="18" charset="0"/>
              </a:rPr>
              <a:t> s-a </a:t>
            </a:r>
            <a:r>
              <a:rPr lang="en-US" dirty="0" err="1">
                <a:latin typeface="Times New Roman" pitchFamily="18" charset="0"/>
                <a:cs typeface="Times New Roman" pitchFamily="18" charset="0"/>
              </a:rPr>
              <a:t>condensat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dat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nastere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unei</a:t>
            </a:r>
            <a:r>
              <a:rPr lang="en-US" dirty="0">
                <a:latin typeface="Times New Roman" pitchFamily="18" charset="0"/>
                <a:cs typeface="Times New Roman" pitchFamily="18" charset="0"/>
              </a:rPr>
              <a:t> stele, </a:t>
            </a:r>
            <a:r>
              <a:rPr lang="en-US" i="1" dirty="0" err="1">
                <a:solidFill>
                  <a:srgbClr val="FF9900"/>
                </a:solidFill>
                <a:latin typeface="Times New Roman" pitchFamily="18" charset="0"/>
                <a:cs typeface="Times New Roman" pitchFamily="18" charset="0"/>
              </a:rPr>
              <a:t>Soarele</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apropierea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Soarelui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pulberile</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roca</a:t>
            </a:r>
            <a:r>
              <a:rPr lang="en-US" dirty="0">
                <a:latin typeface="Times New Roman" pitchFamily="18" charset="0"/>
                <a:cs typeface="Times New Roman" pitchFamily="18" charset="0"/>
              </a:rPr>
              <a:t> s-au </a:t>
            </a:r>
            <a:r>
              <a:rPr lang="en-US" dirty="0" err="1">
                <a:latin typeface="Times New Roman" pitchFamily="18" charset="0"/>
                <a:cs typeface="Times New Roman" pitchFamily="18" charset="0"/>
              </a:rPr>
              <a:t>aglomerat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a:t>
            </a:r>
            <a:r>
              <a:rPr lang="en-US" dirty="0">
                <a:latin typeface="Times New Roman" pitchFamily="18" charset="0"/>
                <a:cs typeface="Times New Roman" pitchFamily="18" charset="0"/>
              </a:rPr>
              <a:t>-au </a:t>
            </a:r>
            <a:r>
              <a:rPr lang="en-US" dirty="0" smtClean="0">
                <a:latin typeface="Times New Roman" pitchFamily="18" charset="0"/>
                <a:cs typeface="Times New Roman" pitchFamily="18" charset="0"/>
              </a:rPr>
              <a:t>format </a:t>
            </a:r>
            <a:r>
              <a:rPr lang="en-US" dirty="0" err="1">
                <a:latin typeface="Times New Roman" pitchFamily="18" charset="0"/>
                <a:cs typeface="Times New Roman" pitchFamily="18" charset="0"/>
              </a:rPr>
              <a:t>cele</a:t>
            </a:r>
            <a:r>
              <a:rPr lang="en-US" dirty="0">
                <a:latin typeface="Times New Roman" pitchFamily="18" charset="0"/>
                <a:cs typeface="Times New Roman" pitchFamily="18" charset="0"/>
              </a:rPr>
              <a:t> 9</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planete</a:t>
            </a:r>
            <a:r>
              <a:rPr lang="en-US" dirty="0">
                <a:latin typeface="Times New Roman" pitchFamily="18" charset="0"/>
                <a:cs typeface="Times New Roman" pitchFamily="18" charset="0"/>
              </a:rPr>
              <a:t> ale </a:t>
            </a:r>
            <a:r>
              <a:rPr lang="en-US" dirty="0" err="1">
                <a:latin typeface="Times New Roman" pitchFamily="18" charset="0"/>
                <a:cs typeface="Times New Roman" pitchFamily="18" charset="0"/>
              </a:rPr>
              <a:t>sistemului</a:t>
            </a:r>
            <a:r>
              <a:rPr lang="en-US" dirty="0">
                <a:latin typeface="Times New Roman" pitchFamily="18" charset="0"/>
                <a:cs typeface="Times New Roman" pitchFamily="18" charset="0"/>
              </a:rPr>
              <a:t> Solar, </a:t>
            </a:r>
            <a:r>
              <a:rPr lang="en-US" dirty="0" err="1">
                <a:latin typeface="Times New Roman" pitchFamily="18" charset="0"/>
                <a:cs typeface="Times New Roman" pitchFamily="18" charset="0"/>
              </a:rPr>
              <a:t>printre</a:t>
            </a:r>
            <a:r>
              <a:rPr lang="en-US" dirty="0">
                <a:latin typeface="Times New Roman" pitchFamily="18" charset="0"/>
                <a:cs typeface="Times New Roman" pitchFamily="18" charset="0"/>
              </a:rPr>
              <a:t> care </a:t>
            </a:r>
            <a:r>
              <a:rPr lang="en-US" dirty="0" err="1">
                <a:latin typeface="Times New Roman" pitchFamily="18" charset="0"/>
                <a:cs typeface="Times New Roman" pitchFamily="18" charset="0"/>
              </a:rPr>
              <a:t>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Pamantul</a:t>
            </a:r>
            <a:r>
              <a:rPr lang="en-US" dirty="0">
                <a:latin typeface="Times New Roman" pitchFamily="18" charset="0"/>
                <a:cs typeface="Times New Roman" pitchFamily="18" charset="0"/>
              </a:rPr>
              <a:t>. </a:t>
            </a:r>
          </a:p>
        </p:txBody>
      </p:sp>
      <p:pic>
        <p:nvPicPr>
          <p:cNvPr id="5122" name="Picture 2" descr="Imagine similară"/>
          <p:cNvPicPr>
            <a:picLocks noChangeAspect="1" noChangeArrowheads="1"/>
          </p:cNvPicPr>
          <p:nvPr/>
        </p:nvPicPr>
        <p:blipFill>
          <a:blip r:embed="rId2" cstate="print"/>
          <a:srcRect/>
          <a:stretch>
            <a:fillRect/>
          </a:stretch>
        </p:blipFill>
        <p:spPr bwMode="auto">
          <a:xfrm>
            <a:off x="3505200" y="3886200"/>
            <a:ext cx="5162478" cy="2590800"/>
          </a:xfrm>
          <a:prstGeom prst="heart">
            <a:avLst/>
          </a:prstGeom>
          <a:noFill/>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ini pentru poluarea"/>
          <p:cNvPicPr>
            <a:picLocks noChangeAspect="1" noChangeArrowheads="1"/>
          </p:cNvPicPr>
          <p:nvPr/>
        </p:nvPicPr>
        <p:blipFill>
          <a:blip r:embed="rId2" cstate="print"/>
          <a:srcRect/>
          <a:stretch>
            <a:fillRect/>
          </a:stretch>
        </p:blipFill>
        <p:spPr bwMode="auto">
          <a:xfrm>
            <a:off x="0" y="0"/>
            <a:ext cx="9334500" cy="6858000"/>
          </a:xfrm>
          <a:prstGeom prst="rect">
            <a:avLst/>
          </a:prstGeom>
          <a:noFill/>
        </p:spPr>
      </p:pic>
      <p:sp>
        <p:nvSpPr>
          <p:cNvPr id="2" name="Rectangle 1"/>
          <p:cNvSpPr/>
          <p:nvPr/>
        </p:nvSpPr>
        <p:spPr>
          <a:xfrm>
            <a:off x="381000" y="0"/>
            <a:ext cx="8077200" cy="1261884"/>
          </a:xfrm>
          <a:prstGeom prst="rect">
            <a:avLst/>
          </a:prstGeom>
        </p:spPr>
        <p:txBody>
          <a:bodyPr wrap="square">
            <a:spAutoFit/>
          </a:bodyPr>
          <a:lstStyle/>
          <a:p>
            <a:r>
              <a:rPr lang="vi-VN" sz="4000" b="1" dirty="0" smtClean="0">
                <a:solidFill>
                  <a:schemeClr val="bg1"/>
                </a:solidFill>
              </a:rPr>
              <a:t>Poluarea</a:t>
            </a:r>
            <a:r>
              <a:rPr lang="vi-VN" b="1" dirty="0" smtClean="0">
                <a:solidFill>
                  <a:schemeClr val="bg1"/>
                </a:solidFill>
              </a:rPr>
              <a:t> reprezintă contaminarea mediului înconjurător cu materiale care interferează cu sănătatea umană, calitatea vieții sau funcția naturală a ecosistemelor (organismele vii și mediul în care trăiesc).</a:t>
            </a:r>
            <a:endParaRPr lang="en-US" b="1" dirty="0">
              <a:solidFill>
                <a:schemeClr val="bg1"/>
              </a:solidFill>
            </a:endParaRPr>
          </a:p>
        </p:txBody>
      </p:sp>
      <p:sp>
        <p:nvSpPr>
          <p:cNvPr id="4" name="TextBox 3"/>
          <p:cNvSpPr txBox="1"/>
          <p:nvPr/>
        </p:nvSpPr>
        <p:spPr>
          <a:xfrm>
            <a:off x="2971800" y="3962400"/>
            <a:ext cx="5943600" cy="1815882"/>
          </a:xfrm>
          <a:prstGeom prst="rect">
            <a:avLst/>
          </a:prstGeom>
          <a:noFill/>
        </p:spPr>
        <p:txBody>
          <a:bodyPr wrap="square" rtlCol="0">
            <a:spAutoFit/>
          </a:bodyPr>
          <a:lstStyle/>
          <a:p>
            <a:r>
              <a:rPr lang="en-US" sz="2800" b="1" i="1" dirty="0" err="1" smtClean="0">
                <a:solidFill>
                  <a:schemeClr val="bg1"/>
                </a:solidFill>
                <a:latin typeface="Arial" pitchFamily="34" charset="0"/>
                <a:cs typeface="Arial" pitchFamily="34" charset="0"/>
              </a:rPr>
              <a:t>Poluarea</a:t>
            </a:r>
            <a:r>
              <a:rPr lang="en-US" sz="2800" b="1" i="1" dirty="0" smtClean="0">
                <a:solidFill>
                  <a:schemeClr val="bg1"/>
                </a:solidFill>
                <a:latin typeface="Arial" pitchFamily="34" charset="0"/>
                <a:cs typeface="Arial" pitchFamily="34" charset="0"/>
              </a:rPr>
              <a:t> </a:t>
            </a:r>
            <a:r>
              <a:rPr lang="en-US" sz="2800" b="1" i="1" dirty="0" err="1" smtClean="0">
                <a:solidFill>
                  <a:schemeClr val="bg1"/>
                </a:solidFill>
                <a:latin typeface="Arial" pitchFamily="34" charset="0"/>
                <a:cs typeface="Arial" pitchFamily="34" charset="0"/>
              </a:rPr>
              <a:t>poate</a:t>
            </a:r>
            <a:r>
              <a:rPr lang="en-US" sz="2800" b="1" i="1" dirty="0" smtClean="0">
                <a:solidFill>
                  <a:schemeClr val="bg1"/>
                </a:solidFill>
                <a:latin typeface="Arial" pitchFamily="34" charset="0"/>
                <a:cs typeface="Arial" pitchFamily="34" charset="0"/>
              </a:rPr>
              <a:t> </a:t>
            </a:r>
            <a:r>
              <a:rPr lang="en-US" sz="2800" b="1" i="1" dirty="0" err="1" smtClean="0">
                <a:solidFill>
                  <a:schemeClr val="bg1"/>
                </a:solidFill>
                <a:latin typeface="Arial" pitchFamily="34" charset="0"/>
                <a:cs typeface="Arial" pitchFamily="34" charset="0"/>
              </a:rPr>
              <a:t>fi</a:t>
            </a:r>
            <a:r>
              <a:rPr lang="en-US" sz="2800" b="1" i="1" dirty="0" smtClean="0">
                <a:solidFill>
                  <a:schemeClr val="bg1"/>
                </a:solidFill>
                <a:latin typeface="Arial" pitchFamily="34" charset="0"/>
                <a:cs typeface="Arial" pitchFamily="34" charset="0"/>
              </a:rPr>
              <a:t> de </a:t>
            </a:r>
            <a:r>
              <a:rPr lang="en-US" sz="2800" b="1" i="1" dirty="0" err="1" smtClean="0">
                <a:solidFill>
                  <a:schemeClr val="bg1"/>
                </a:solidFill>
                <a:latin typeface="Arial" pitchFamily="34" charset="0"/>
                <a:cs typeface="Arial" pitchFamily="34" charset="0"/>
              </a:rPr>
              <a:t>trei</a:t>
            </a:r>
            <a:r>
              <a:rPr lang="en-US" sz="2800" b="1" i="1" dirty="0" smtClean="0">
                <a:solidFill>
                  <a:schemeClr val="bg1"/>
                </a:solidFill>
                <a:latin typeface="Arial" pitchFamily="34" charset="0"/>
                <a:cs typeface="Arial" pitchFamily="34" charset="0"/>
              </a:rPr>
              <a:t> </a:t>
            </a:r>
            <a:r>
              <a:rPr lang="en-US" sz="2800" b="1" i="1" dirty="0" err="1" smtClean="0">
                <a:solidFill>
                  <a:schemeClr val="bg1"/>
                </a:solidFill>
                <a:latin typeface="Arial" pitchFamily="34" charset="0"/>
                <a:cs typeface="Arial" pitchFamily="34" charset="0"/>
              </a:rPr>
              <a:t>tipuri</a:t>
            </a:r>
            <a:r>
              <a:rPr lang="en-US" sz="2800" b="1" i="1" dirty="0" smtClean="0">
                <a:solidFill>
                  <a:schemeClr val="bg1"/>
                </a:solidFill>
                <a:latin typeface="Arial" pitchFamily="34" charset="0"/>
                <a:cs typeface="Arial" pitchFamily="34" charset="0"/>
              </a:rPr>
              <a:t>:</a:t>
            </a:r>
          </a:p>
          <a:p>
            <a:r>
              <a:rPr lang="en-US" sz="2800" b="1" dirty="0" smtClean="0">
                <a:solidFill>
                  <a:srgbClr val="00B0F0"/>
                </a:solidFill>
                <a:latin typeface="Arial" pitchFamily="34" charset="0"/>
                <a:cs typeface="Arial" pitchFamily="34" charset="0"/>
              </a:rPr>
              <a:t>1.Poluarea </a:t>
            </a:r>
            <a:r>
              <a:rPr lang="en-US" sz="2800" b="1" dirty="0" err="1" smtClean="0">
                <a:solidFill>
                  <a:srgbClr val="00B0F0"/>
                </a:solidFill>
                <a:latin typeface="Arial" pitchFamily="34" charset="0"/>
                <a:cs typeface="Arial" pitchFamily="34" charset="0"/>
              </a:rPr>
              <a:t>apelor</a:t>
            </a:r>
            <a:endParaRPr lang="en-US" sz="2800" b="1" dirty="0" smtClean="0">
              <a:solidFill>
                <a:srgbClr val="00B0F0"/>
              </a:solidFill>
              <a:latin typeface="Arial" pitchFamily="34" charset="0"/>
              <a:cs typeface="Arial" pitchFamily="34" charset="0"/>
            </a:endParaRPr>
          </a:p>
          <a:p>
            <a:r>
              <a:rPr lang="en-US" sz="2800" b="1" dirty="0" smtClean="0">
                <a:solidFill>
                  <a:srgbClr val="FF9933"/>
                </a:solidFill>
                <a:latin typeface="Arial" pitchFamily="34" charset="0"/>
                <a:cs typeface="Arial" pitchFamily="34" charset="0"/>
              </a:rPr>
              <a:t>2.Poluarea </a:t>
            </a:r>
            <a:r>
              <a:rPr lang="en-US" sz="2800" b="1" dirty="0" err="1" smtClean="0">
                <a:solidFill>
                  <a:srgbClr val="FF9933"/>
                </a:solidFill>
                <a:latin typeface="Arial" pitchFamily="34" charset="0"/>
                <a:cs typeface="Arial" pitchFamily="34" charset="0"/>
              </a:rPr>
              <a:t>solului</a:t>
            </a:r>
            <a:endParaRPr lang="en-US" sz="2800" b="1" dirty="0" smtClean="0">
              <a:solidFill>
                <a:srgbClr val="FF9933"/>
              </a:solidFill>
              <a:latin typeface="Arial" pitchFamily="34" charset="0"/>
              <a:cs typeface="Arial" pitchFamily="34" charset="0"/>
            </a:endParaRPr>
          </a:p>
          <a:p>
            <a:r>
              <a:rPr lang="en-US" sz="2800" b="1" dirty="0" smtClean="0">
                <a:solidFill>
                  <a:schemeClr val="bg1"/>
                </a:solidFill>
                <a:latin typeface="Arial" pitchFamily="34" charset="0"/>
                <a:cs typeface="Arial" pitchFamily="34" charset="0"/>
              </a:rPr>
              <a:t>3.Poluarea </a:t>
            </a:r>
            <a:r>
              <a:rPr lang="en-US" sz="2800" b="1" dirty="0" err="1" smtClean="0">
                <a:solidFill>
                  <a:schemeClr val="bg1"/>
                </a:solidFill>
                <a:latin typeface="Arial" pitchFamily="34" charset="0"/>
                <a:cs typeface="Arial" pitchFamily="34" charset="0"/>
              </a:rPr>
              <a:t>aerului</a:t>
            </a: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457200" y="457201"/>
            <a:ext cx="8153400" cy="3416320"/>
          </a:xfrm>
          <a:prstGeom prst="rect">
            <a:avLst/>
          </a:prstGeom>
          <a:noFill/>
        </p:spPr>
        <p:txBody>
          <a:bodyPr wrap="square" rtlCol="0">
            <a:spAutoFit/>
          </a:bodyPr>
          <a:lstStyle/>
          <a:p>
            <a:r>
              <a:rPr lang="en-US" sz="3600" b="1" i="1" dirty="0" err="1" smtClean="0">
                <a:solidFill>
                  <a:schemeClr val="bg1">
                    <a:lumMod val="95000"/>
                  </a:schemeClr>
                </a:solidFill>
                <a:latin typeface="Castellar" pitchFamily="18" charset="0"/>
                <a:cs typeface="Arial" pitchFamily="34" charset="0"/>
              </a:rPr>
              <a:t>Factorul</a:t>
            </a:r>
            <a:r>
              <a:rPr lang="en-US" sz="3600" b="1" i="1" dirty="0" smtClean="0">
                <a:solidFill>
                  <a:schemeClr val="bg1">
                    <a:lumMod val="95000"/>
                  </a:schemeClr>
                </a:solidFill>
                <a:latin typeface="Castellar" pitchFamily="18" charset="0"/>
                <a:cs typeface="Arial" pitchFamily="34" charset="0"/>
              </a:rPr>
              <a:t> </a:t>
            </a:r>
            <a:r>
              <a:rPr lang="en-US" sz="3600" b="1" i="1" dirty="0" err="1" smtClean="0">
                <a:solidFill>
                  <a:schemeClr val="bg1">
                    <a:lumMod val="95000"/>
                  </a:schemeClr>
                </a:solidFill>
                <a:latin typeface="Castellar" pitchFamily="18" charset="0"/>
                <a:cs typeface="Arial" pitchFamily="34" charset="0"/>
              </a:rPr>
              <a:t>poluant</a:t>
            </a:r>
            <a:r>
              <a:rPr lang="en-US" sz="3600" b="1" i="1" dirty="0" smtClean="0">
                <a:solidFill>
                  <a:schemeClr val="bg1">
                    <a:lumMod val="95000"/>
                  </a:schemeClr>
                </a:solidFill>
                <a:latin typeface="Castellar" pitchFamily="18" charset="0"/>
                <a:cs typeface="Arial" pitchFamily="34" charset="0"/>
              </a:rPr>
              <a:t> din Jude </a:t>
            </a:r>
            <a:r>
              <a:rPr lang="en-US" sz="3600" b="1" i="1" dirty="0" err="1" smtClean="0">
                <a:solidFill>
                  <a:schemeClr val="bg1">
                    <a:lumMod val="95000"/>
                  </a:schemeClr>
                </a:solidFill>
                <a:latin typeface="Castellar" pitchFamily="18" charset="0"/>
                <a:cs typeface="Calibri"/>
              </a:rPr>
              <a:t>Ț</a:t>
            </a:r>
            <a:r>
              <a:rPr lang="en-US" sz="3600" b="1" i="1" dirty="0" err="1" smtClean="0">
                <a:solidFill>
                  <a:schemeClr val="bg1">
                    <a:lumMod val="95000"/>
                  </a:schemeClr>
                </a:solidFill>
                <a:latin typeface="Castellar" pitchFamily="18" charset="0"/>
                <a:cs typeface="Arial" pitchFamily="34" charset="0"/>
              </a:rPr>
              <a:t>ul</a:t>
            </a:r>
            <a:r>
              <a:rPr lang="en-US" sz="3600" b="1" i="1" dirty="0" smtClean="0">
                <a:solidFill>
                  <a:schemeClr val="bg1">
                    <a:lumMod val="95000"/>
                  </a:schemeClr>
                </a:solidFill>
                <a:latin typeface="Castellar" pitchFamily="18" charset="0"/>
                <a:cs typeface="Arial" pitchFamily="34" charset="0"/>
              </a:rPr>
              <a:t> Galati:</a:t>
            </a:r>
          </a:p>
          <a:p>
            <a:endParaRPr lang="en-US" sz="3600" b="1" i="1" dirty="0" smtClean="0">
              <a:solidFill>
                <a:schemeClr val="bg1">
                  <a:lumMod val="95000"/>
                </a:schemeClr>
              </a:solidFill>
              <a:latin typeface="Castellar" pitchFamily="18" charset="0"/>
              <a:cs typeface="Arial" pitchFamily="34" charset="0"/>
            </a:endParaRPr>
          </a:p>
          <a:p>
            <a:endParaRPr lang="en-US" sz="3600" b="1" i="1" dirty="0" smtClean="0">
              <a:solidFill>
                <a:schemeClr val="bg1">
                  <a:lumMod val="95000"/>
                </a:schemeClr>
              </a:solidFill>
              <a:latin typeface="Castellar" pitchFamily="18" charset="0"/>
              <a:cs typeface="Arial" pitchFamily="34" charset="0"/>
            </a:endParaRPr>
          </a:p>
          <a:p>
            <a:r>
              <a:rPr lang="en-US" sz="3600" b="1" i="1" dirty="0" smtClean="0">
                <a:solidFill>
                  <a:schemeClr val="bg1">
                    <a:lumMod val="95000"/>
                  </a:schemeClr>
                </a:solidFill>
                <a:effectLst>
                  <a:outerShdw blurRad="38100" dist="38100" dir="2700000" algn="tl">
                    <a:srgbClr val="000000">
                      <a:alpha val="43137"/>
                    </a:srgbClr>
                  </a:outerShdw>
                </a:effectLst>
                <a:latin typeface="Bodoni MT Condensed" pitchFamily="18" charset="0"/>
                <a:cs typeface="Arial" pitchFamily="34" charset="0"/>
              </a:rPr>
              <a:t>ARCELOR MITTAL</a:t>
            </a:r>
          </a:p>
          <a:p>
            <a:endParaRPr lang="en-US" sz="3600" b="1" i="1" dirty="0">
              <a:solidFill>
                <a:schemeClr val="bg1">
                  <a:lumMod val="95000"/>
                </a:schemeClr>
              </a:solidFill>
              <a:latin typeface="Castellar" pitchFamily="18" charset="0"/>
              <a:cs typeface="Arial" pitchFamily="34" charset="0"/>
            </a:endParaRPr>
          </a:p>
        </p:txBody>
      </p:sp>
      <p:sp>
        <p:nvSpPr>
          <p:cNvPr id="6" name="Up Arrow 5"/>
          <p:cNvSpPr/>
          <p:nvPr/>
        </p:nvSpPr>
        <p:spPr>
          <a:xfrm>
            <a:off x="4953000" y="5257800"/>
            <a:ext cx="762000" cy="9906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ini pentru arcelormittal"/>
          <p:cNvPicPr>
            <a:picLocks noChangeAspect="1" noChangeArrowheads="1"/>
          </p:cNvPicPr>
          <p:nvPr/>
        </p:nvPicPr>
        <p:blipFill>
          <a:blip r:embed="rId2" cstate="print"/>
          <a:srcRect/>
          <a:stretch>
            <a:fillRect/>
          </a:stretch>
        </p:blipFill>
        <p:spPr bwMode="auto">
          <a:xfrm>
            <a:off x="0" y="0"/>
            <a:ext cx="28956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4191000" y="457200"/>
            <a:ext cx="4572000" cy="3416320"/>
          </a:xfrm>
          <a:prstGeom prst="rect">
            <a:avLst/>
          </a:prstGeom>
        </p:spPr>
        <p:txBody>
          <a:bodyPr>
            <a:spAutoFit/>
          </a:bodyPr>
          <a:lstStyle/>
          <a:p>
            <a:pPr algn="ctr" fontAlgn="base"/>
            <a:r>
              <a:rPr lang="vi-VN" dirty="0" smtClean="0"/>
              <a:t/>
            </a:r>
            <a:br>
              <a:rPr lang="vi-VN" dirty="0" smtClean="0"/>
            </a:br>
            <a:r>
              <a:rPr lang="vi-VN" b="1" dirty="0" smtClean="0">
                <a:solidFill>
                  <a:schemeClr val="accent6">
                    <a:lumMod val="75000"/>
                  </a:schemeClr>
                </a:solidFill>
              </a:rPr>
              <a:t>Despre ArcelorMittal</a:t>
            </a:r>
          </a:p>
          <a:p>
            <a:pPr fontAlgn="base"/>
            <a:r>
              <a:rPr lang="vi-VN" dirty="0" smtClean="0">
                <a:effectLst>
                  <a:outerShdw blurRad="38100" dist="38100" dir="2700000" algn="tl">
                    <a:srgbClr val="000000">
                      <a:alpha val="43137"/>
                    </a:srgbClr>
                  </a:outerShdw>
                </a:effectLst>
              </a:rPr>
              <a:t>ArcelorMittal este cea mai mare companie siderurgică și minieră din lume, fiind prezentă în peste 60 de ţări. ArcelorMittal este lider pe toate pieţele internaţionale principale ale industriei siderurgice, incluzând sectorul auto, de construcţii, de electrocasnice şi de ambalare, având centre de dezvoltare </a:t>
            </a:r>
            <a:r>
              <a:rPr lang="en-US" dirty="0" smtClean="0">
                <a:effectLst>
                  <a:outerShdw blurRad="38100" dist="38100" dir="2700000" algn="tl">
                    <a:srgbClr val="000000">
                      <a:alpha val="43137"/>
                    </a:srgbClr>
                  </a:outerShdw>
                </a:effectLst>
              </a:rPr>
              <a:t>,</a:t>
            </a:r>
            <a:r>
              <a:rPr lang="vi-VN" dirty="0" smtClean="0">
                <a:effectLst>
                  <a:outerShdw blurRad="38100" dist="38100" dir="2700000" algn="tl">
                    <a:srgbClr val="000000">
                      <a:alpha val="43137"/>
                    </a:srgbClr>
                  </a:outerShdw>
                </a:effectLst>
              </a:rPr>
              <a:t>cercetare şi tehnologii remarcabile, precum şi stocuri considerabile de materii prime şi reţele de distribuţie foarte bune.</a:t>
            </a:r>
            <a:endParaRPr lang="vi-VN" dirty="0">
              <a:effectLst>
                <a:outerShdw blurRad="38100" dist="38100" dir="2700000" algn="tl">
                  <a:srgbClr val="000000">
                    <a:alpha val="43137"/>
                  </a:srgbClr>
                </a:outerShdw>
              </a:effectLst>
            </a:endParaRPr>
          </a:p>
        </p:txBody>
      </p:sp>
      <p:sp>
        <p:nvSpPr>
          <p:cNvPr id="4" name="Rectangle 3"/>
          <p:cNvSpPr/>
          <p:nvPr/>
        </p:nvSpPr>
        <p:spPr>
          <a:xfrm>
            <a:off x="914400" y="4648200"/>
            <a:ext cx="6934200" cy="1938992"/>
          </a:xfrm>
          <a:prstGeom prst="rect">
            <a:avLst/>
          </a:prstGeom>
        </p:spPr>
        <p:txBody>
          <a:bodyPr wrap="square">
            <a:spAutoFit/>
          </a:bodyPr>
          <a:lstStyle/>
          <a:p>
            <a:pPr fontAlgn="base"/>
            <a:r>
              <a:rPr lang="vi-VN" sz="1400" i="1" dirty="0" smtClean="0"/>
              <a:t>Situat în estul României, ArcelorMittal Galaţi numără aproximativ 6.200 de angajaţi şi este cel mai mare combinat integrat din ţară şi lider în fabricarea produselor siderurgice, cu o capacitate de producţie de 3 milioane tone oţel. Galaţiul, cunoscut drept </a:t>
            </a:r>
            <a:r>
              <a:rPr lang="en-US" sz="1400" i="1" dirty="0" smtClean="0"/>
              <a:t>”</a:t>
            </a:r>
            <a:r>
              <a:rPr lang="vi-VN" sz="1400" i="1" dirty="0" smtClean="0"/>
              <a:t>oraşul siderurgiştilor</a:t>
            </a:r>
            <a:r>
              <a:rPr lang="en-US" sz="1400" i="1" dirty="0" smtClean="0"/>
              <a:t>”</a:t>
            </a:r>
            <a:r>
              <a:rPr lang="vi-VN" sz="1400" i="1" dirty="0" smtClean="0"/>
              <a:t>, este situat pe malu</a:t>
            </a:r>
            <a:r>
              <a:rPr lang="en-US" sz="1400" i="1" dirty="0" smtClean="0"/>
              <a:t>l </a:t>
            </a:r>
            <a:r>
              <a:rPr lang="en-US" sz="1400" i="1" dirty="0" err="1" smtClean="0"/>
              <a:t>stang</a:t>
            </a:r>
            <a:r>
              <a:rPr lang="en-US" sz="1400" i="1" dirty="0" smtClean="0"/>
              <a:t> al </a:t>
            </a:r>
            <a:r>
              <a:rPr lang="vi-VN" sz="1400" i="1" dirty="0" smtClean="0"/>
              <a:t>Dunării. Compania are şase unităţi în România, incluzând Galaţi, şi  Romportmet </a:t>
            </a:r>
            <a:r>
              <a:rPr lang="en-US" sz="1400" i="1" dirty="0" smtClean="0"/>
              <a:t>,</a:t>
            </a:r>
            <a:r>
              <a:rPr lang="vi-VN" sz="1400" i="1" dirty="0" smtClean="0"/>
              <a:t>Tulcea – cariera de var, Iaşi, Roman, Hunedoara – operator portuar la Dunăre.</a:t>
            </a:r>
          </a:p>
          <a:p>
            <a:r>
              <a:rPr lang="vi-VN" dirty="0" smtClean="0"/>
              <a:t/>
            </a:r>
            <a:br>
              <a:rPr lang="vi-VN" dirty="0" smtClean="0"/>
            </a:br>
            <a:endParaRPr lang="en-US" dirty="0"/>
          </a:p>
        </p:txBody>
      </p:sp>
      <p:sp>
        <p:nvSpPr>
          <p:cNvPr id="5" name="TextBox 4"/>
          <p:cNvSpPr txBox="1"/>
          <p:nvPr/>
        </p:nvSpPr>
        <p:spPr>
          <a:xfrm>
            <a:off x="1066800" y="4114800"/>
            <a:ext cx="2438400" cy="584775"/>
          </a:xfrm>
          <a:prstGeom prst="rect">
            <a:avLst/>
          </a:prstGeom>
          <a:noFill/>
        </p:spPr>
        <p:txBody>
          <a:bodyPr wrap="square" rtlCol="0">
            <a:spAutoFit/>
          </a:bodyPr>
          <a:lstStyle/>
          <a:p>
            <a:pPr algn="ctr"/>
            <a:r>
              <a:rPr lang="en-US" sz="2400" b="1" i="1" dirty="0" smtClean="0">
                <a:solidFill>
                  <a:schemeClr val="accent6">
                    <a:lumMod val="75000"/>
                  </a:schemeClr>
                </a:solidFill>
              </a:rPr>
              <a:t>ŞTIA</a:t>
            </a:r>
            <a:r>
              <a:rPr lang="en-US" sz="2400" b="1" i="1" dirty="0" smtClean="0">
                <a:solidFill>
                  <a:schemeClr val="accent6">
                    <a:lumMod val="75000"/>
                  </a:schemeClr>
                </a:solidFill>
                <a:cs typeface="Calibri"/>
              </a:rPr>
              <a:t>Ț</a:t>
            </a:r>
            <a:r>
              <a:rPr lang="en-US" sz="2400" b="1" i="1" dirty="0" smtClean="0">
                <a:solidFill>
                  <a:schemeClr val="accent6">
                    <a:lumMod val="75000"/>
                  </a:schemeClr>
                </a:solidFill>
              </a:rPr>
              <a:t>I</a:t>
            </a:r>
            <a:r>
              <a:rPr lang="en-US" sz="3200" b="1" i="1" dirty="0" smtClean="0">
                <a:solidFill>
                  <a:schemeClr val="accent6">
                    <a:lumMod val="75000"/>
                  </a:schemeClr>
                </a:solidFill>
              </a:rPr>
              <a:t> </a:t>
            </a:r>
            <a:r>
              <a:rPr lang="en-US" sz="2400" b="1" i="1" dirty="0" smtClean="0">
                <a:solidFill>
                  <a:schemeClr val="accent6">
                    <a:lumMod val="75000"/>
                  </a:schemeClr>
                </a:solidFill>
              </a:rPr>
              <a:t>C</a:t>
            </a:r>
            <a:r>
              <a:rPr lang="en-US" sz="2400" b="1" i="1" dirty="0" smtClean="0">
                <a:solidFill>
                  <a:schemeClr val="accent6">
                    <a:lumMod val="75000"/>
                  </a:schemeClr>
                </a:solidFill>
                <a:latin typeface="Cambria"/>
              </a:rPr>
              <a:t>Ă</a:t>
            </a:r>
            <a:r>
              <a:rPr lang="en-US" sz="2400" b="1" i="1" dirty="0" smtClean="0">
                <a:solidFill>
                  <a:schemeClr val="accent6">
                    <a:lumMod val="75000"/>
                  </a:schemeClr>
                </a:solidFill>
              </a:rPr>
              <a:t>?</a:t>
            </a:r>
            <a:endParaRPr lang="en-US" sz="2400" b="1" i="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ne de gunoaie pe faleza de la Galat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0" y="990600"/>
            <a:ext cx="3276600" cy="2031325"/>
          </a:xfrm>
          <a:prstGeom prst="rect">
            <a:avLst/>
          </a:prstGeom>
        </p:spPr>
        <p:txBody>
          <a:bodyPr wrap="square">
            <a:spAutoFit/>
          </a:bodyPr>
          <a:lstStyle/>
          <a:p>
            <a:r>
              <a:rPr lang="vi-VN" b="1" i="1" dirty="0" smtClean="0">
                <a:effectLst>
                  <a:outerShdw blurRad="38100" dist="38100" dir="2700000" algn="tl">
                    <a:srgbClr val="000000">
                      <a:alpha val="43137"/>
                    </a:srgbClr>
                  </a:outerShdw>
                </a:effectLst>
              </a:rPr>
              <a:t>Poluarea apei </a:t>
            </a:r>
            <a:r>
              <a:rPr lang="vi-VN" b="1" dirty="0" smtClean="0">
                <a:solidFill>
                  <a:schemeClr val="bg1"/>
                </a:solidFill>
                <a:effectLst>
                  <a:outerShdw blurRad="38100" dist="38100" dir="2700000" algn="tl">
                    <a:srgbClr val="000000">
                      <a:alpha val="43137"/>
                    </a:srgbClr>
                  </a:outerShdw>
                </a:effectLst>
              </a:rPr>
              <a:t>reprezintă orice modificare a compoziției sau a calității apei, ca rezultat al activităților umane sau în urma unor procese naturale, astfel încât aceasta să devină mai puțin adecvată utilizărilor sale</a:t>
            </a:r>
            <a:r>
              <a:rPr lang="vi-VN"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5" name="Rectangle 4"/>
          <p:cNvSpPr/>
          <p:nvPr/>
        </p:nvSpPr>
        <p:spPr>
          <a:xfrm>
            <a:off x="4267200" y="2971800"/>
            <a:ext cx="4572000" cy="2862322"/>
          </a:xfrm>
          <a:prstGeom prst="rect">
            <a:avLst/>
          </a:prstGeom>
        </p:spPr>
        <p:txBody>
          <a:bodyPr>
            <a:spAutoFit/>
          </a:bodyPr>
          <a:lstStyle/>
          <a:p>
            <a:r>
              <a:rPr lang="en-US" b="1" i="1" dirty="0" err="1" smtClean="0">
                <a:effectLst>
                  <a:outerShdw blurRad="38100" dist="38100" dir="2700000" algn="tl">
                    <a:srgbClr val="000000">
                      <a:alpha val="43137"/>
                    </a:srgbClr>
                  </a:outerShdw>
                </a:effectLst>
              </a:rPr>
              <a:t>Apa</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este</a:t>
            </a:r>
            <a:r>
              <a:rPr lang="en-US" b="1" dirty="0" smtClean="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necesara</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vietii.Ea</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este</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folosita</a:t>
            </a:r>
            <a:r>
              <a:rPr lang="en-US" b="1" dirty="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aproape</a:t>
            </a:r>
            <a:r>
              <a:rPr lang="en-US" b="1" dirty="0" smtClean="0">
                <a:solidFill>
                  <a:schemeClr val="bg1"/>
                </a:solidFill>
                <a:effectLst>
                  <a:outerShdw blurRad="38100" dist="38100" dir="2700000" algn="tl">
                    <a:srgbClr val="000000">
                      <a:alpha val="43137"/>
                    </a:srgbClr>
                  </a:outerShdw>
                </a:effectLst>
              </a:rPr>
              <a:t> in </a:t>
            </a:r>
            <a:r>
              <a:rPr lang="en-US" b="1" dirty="0" err="1">
                <a:solidFill>
                  <a:schemeClr val="bg1"/>
                </a:solidFill>
                <a:effectLst>
                  <a:outerShdw blurRad="38100" dist="38100" dir="2700000" algn="tl">
                    <a:srgbClr val="000000">
                      <a:alpha val="43137"/>
                    </a:srgbClr>
                  </a:outerShdw>
                </a:effectLst>
              </a:rPr>
              <a:t>toate</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sectoarele</a:t>
            </a:r>
            <a:r>
              <a:rPr lang="en-US" b="1" dirty="0">
                <a:solidFill>
                  <a:schemeClr val="bg1"/>
                </a:solidFill>
                <a:effectLst>
                  <a:outerShdw blurRad="38100" dist="38100" dir="2700000" algn="tl">
                    <a:srgbClr val="000000">
                      <a:alpha val="43137"/>
                    </a:srgbClr>
                  </a:outerShdw>
                </a:effectLst>
              </a:rPr>
              <a:t> de </a:t>
            </a:r>
            <a:r>
              <a:rPr lang="en-US" b="1" dirty="0" err="1">
                <a:solidFill>
                  <a:schemeClr val="bg1"/>
                </a:solidFill>
                <a:effectLst>
                  <a:outerShdw blurRad="38100" dist="38100" dir="2700000" algn="tl">
                    <a:srgbClr val="000000">
                      <a:alpha val="43137"/>
                    </a:srgbClr>
                  </a:outerShdw>
                </a:effectLst>
              </a:rPr>
              <a:t>activitate</a:t>
            </a:r>
            <a:r>
              <a:rPr lang="en-US" b="1" dirty="0">
                <a:solidFill>
                  <a:schemeClr val="bg1"/>
                </a:solidFill>
                <a:effectLst>
                  <a:outerShdw blurRad="38100" dist="38100" dir="2700000" algn="tl">
                    <a:srgbClr val="000000">
                      <a:alpha val="43137"/>
                    </a:srgbClr>
                  </a:outerShdw>
                </a:effectLst>
              </a:rPr>
              <a:t> ale </a:t>
            </a:r>
            <a:r>
              <a:rPr lang="en-US" b="1" dirty="0" err="1" smtClean="0">
                <a:solidFill>
                  <a:schemeClr val="bg1"/>
                </a:solidFill>
                <a:effectLst>
                  <a:outerShdw blurRad="38100" dist="38100" dir="2700000" algn="tl">
                    <a:srgbClr val="000000">
                      <a:alpha val="43137"/>
                    </a:srgbClr>
                  </a:outerShdw>
                </a:effectLst>
              </a:rPr>
              <a:t>omului,in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consumul</a:t>
            </a:r>
            <a:r>
              <a:rPr lang="en-US" b="1" dirty="0" smtClean="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casnic</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si</a:t>
            </a:r>
            <a:r>
              <a:rPr lang="en-US" b="1" dirty="0">
                <a:solidFill>
                  <a:schemeClr val="bg1"/>
                </a:solidFill>
                <a:effectLst>
                  <a:outerShdw blurRad="38100" dist="38100" dir="2700000" algn="tl">
                    <a:srgbClr val="000000">
                      <a:alpha val="43137"/>
                    </a:srgbClr>
                  </a:outerShdw>
                </a:effectLst>
              </a:rPr>
              <a:t> in </a:t>
            </a:r>
            <a:r>
              <a:rPr lang="en-US" b="1" dirty="0" err="1">
                <a:solidFill>
                  <a:schemeClr val="bg1"/>
                </a:solidFill>
                <a:effectLst>
                  <a:outerShdw blurRad="38100" dist="38100" dir="2700000" algn="tl">
                    <a:srgbClr val="000000">
                      <a:alpha val="43137"/>
                    </a:srgbClr>
                  </a:outerShdw>
                </a:effectLst>
              </a:rPr>
              <a:t>producerea</a:t>
            </a:r>
            <a:r>
              <a:rPr lang="en-US" b="1" dirty="0">
                <a:solidFill>
                  <a:schemeClr val="bg1"/>
                </a:solidFill>
                <a:effectLst>
                  <a:outerShdw blurRad="38100" dist="38100" dir="2700000" algn="tl">
                    <a:srgbClr val="000000">
                      <a:alpha val="43137"/>
                    </a:srgbClr>
                  </a:outerShdw>
                </a:effectLst>
              </a:rPr>
              <a:t> de </a:t>
            </a:r>
            <a:r>
              <a:rPr lang="en-US" b="1" dirty="0" err="1">
                <a:solidFill>
                  <a:schemeClr val="bg1"/>
                </a:solidFill>
                <a:effectLst>
                  <a:outerShdw blurRad="38100" dist="38100" dir="2700000" algn="tl">
                    <a:srgbClr val="000000">
                      <a:alpha val="43137"/>
                    </a:srgbClr>
                  </a:outerShdw>
                </a:effectLst>
              </a:rPr>
              <a:t>energie.Scaderea</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calitatii</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apei</a:t>
            </a:r>
            <a:r>
              <a:rPr lang="en-US" b="1" dirty="0">
                <a:solidFill>
                  <a:schemeClr val="bg1"/>
                </a:solidFill>
                <a:effectLst>
                  <a:outerShdw blurRad="38100" dist="38100" dir="2700000" algn="tl">
                    <a:srgbClr val="000000">
                      <a:alpha val="43137"/>
                    </a:srgbClr>
                  </a:outerShdw>
                </a:effectLst>
              </a:rPr>
              <a:t> se </a:t>
            </a:r>
            <a:r>
              <a:rPr lang="en-US" b="1" dirty="0" err="1">
                <a:solidFill>
                  <a:schemeClr val="bg1"/>
                </a:solidFill>
                <a:effectLst>
                  <a:outerShdw blurRad="38100" dist="38100" dir="2700000" algn="tl">
                    <a:srgbClr val="000000">
                      <a:alpha val="43137"/>
                    </a:srgbClr>
                  </a:outerShdw>
                </a:effectLst>
              </a:rPr>
              <a:t>datoreaza</a:t>
            </a:r>
            <a:r>
              <a:rPr lang="en-US" b="1" dirty="0" smtClean="0">
                <a:solidFill>
                  <a:schemeClr val="bg1"/>
                </a:solidFill>
                <a:effectLst>
                  <a:outerShdw blurRad="38100" dist="38100" dir="2700000" algn="tl">
                    <a:srgbClr val="000000">
                      <a:alpha val="43137"/>
                    </a:srgbClr>
                  </a:outerShdw>
                </a:effectLst>
              </a:rPr>
              <a:t>:</a:t>
            </a:r>
          </a:p>
          <a:p>
            <a:pPr>
              <a:buFont typeface="Wingdings" pitchFamily="2" charset="2"/>
              <a:buChar char="Ø"/>
            </a:pPr>
            <a:r>
              <a:rPr lang="en-US" b="1" dirty="0" smtClean="0">
                <a:solidFill>
                  <a:schemeClr val="bg1"/>
                </a:solidFill>
                <a:effectLst>
                  <a:outerShdw blurRad="38100" dist="38100" dir="2700000" algn="tl">
                    <a:srgbClr val="000000">
                      <a:alpha val="43137"/>
                    </a:srgbClr>
                  </a:outerShdw>
                </a:effectLst>
              </a:rPr>
              <a:t>-</a:t>
            </a:r>
            <a:r>
              <a:rPr lang="en-US" b="1" dirty="0" err="1">
                <a:solidFill>
                  <a:schemeClr val="bg1"/>
                </a:solidFill>
                <a:effectLst>
                  <a:outerShdw blurRad="38100" dist="38100" dir="2700000" algn="tl">
                    <a:srgbClr val="000000">
                      <a:alpha val="43137"/>
                    </a:srgbClr>
                  </a:outerShdw>
                </a:effectLst>
              </a:rPr>
              <a:t>apelor</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reziduale</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industriale</a:t>
            </a:r>
            <a:r>
              <a:rPr lang="en-US" b="1" dirty="0" smtClean="0">
                <a:solidFill>
                  <a:schemeClr val="bg1"/>
                </a:solidFill>
                <a:effectLst>
                  <a:outerShdw blurRad="38100" dist="38100" dir="2700000" algn="tl">
                    <a:srgbClr val="000000">
                      <a:alpha val="43137"/>
                    </a:srgbClr>
                  </a:outerShdw>
                </a:effectLst>
              </a:rPr>
              <a:t>;</a:t>
            </a:r>
          </a:p>
          <a:p>
            <a:pPr>
              <a:buFont typeface="Wingdings" pitchFamily="2" charset="2"/>
              <a:buChar char="Ø"/>
            </a:pPr>
            <a:r>
              <a:rPr lang="en-US" b="1" dirty="0" smtClean="0">
                <a:solidFill>
                  <a:schemeClr val="bg1"/>
                </a:solidFill>
                <a:effectLst>
                  <a:outerShdw blurRad="38100" dist="38100" dir="2700000" algn="tl">
                    <a:srgbClr val="000000">
                      <a:alpha val="43137"/>
                    </a:srgbClr>
                  </a:outerShdw>
                </a:effectLst>
              </a:rPr>
              <a:t>-</a:t>
            </a:r>
            <a:r>
              <a:rPr lang="en-US" b="1" dirty="0" err="1">
                <a:solidFill>
                  <a:schemeClr val="bg1"/>
                </a:solidFill>
                <a:effectLst>
                  <a:outerShdw blurRad="38100" dist="38100" dir="2700000" algn="tl">
                    <a:srgbClr val="000000">
                      <a:alpha val="43137"/>
                    </a:srgbClr>
                  </a:outerShdw>
                </a:effectLst>
              </a:rPr>
              <a:t>apelor</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menajere</a:t>
            </a:r>
            <a:r>
              <a:rPr lang="en-US" b="1" dirty="0" smtClean="0">
                <a:solidFill>
                  <a:schemeClr val="bg1"/>
                </a:solidFill>
                <a:effectLst>
                  <a:outerShdw blurRad="38100" dist="38100" dir="2700000" algn="tl">
                    <a:srgbClr val="000000">
                      <a:alpha val="43137"/>
                    </a:srgbClr>
                  </a:outerShdw>
                </a:effectLst>
              </a:rPr>
              <a:t>;</a:t>
            </a:r>
          </a:p>
          <a:p>
            <a:pPr>
              <a:buFont typeface="Wingdings" pitchFamily="2" charset="2"/>
              <a:buChar char="Ø"/>
            </a:pPr>
            <a:r>
              <a:rPr lang="en-US" b="1" dirty="0" smtClean="0">
                <a:solidFill>
                  <a:schemeClr val="bg1"/>
                </a:solidFill>
                <a:effectLst>
                  <a:outerShdw blurRad="38100" dist="38100" dir="2700000" algn="tl">
                    <a:srgbClr val="000000">
                      <a:alpha val="43137"/>
                    </a:srgbClr>
                  </a:outerShdw>
                </a:effectLst>
              </a:rPr>
              <a:t>-</a:t>
            </a:r>
            <a:r>
              <a:rPr lang="en-US" b="1" dirty="0" err="1">
                <a:solidFill>
                  <a:schemeClr val="bg1"/>
                </a:solidFill>
                <a:effectLst>
                  <a:outerShdw blurRad="38100" dist="38100" dir="2700000" algn="tl">
                    <a:srgbClr val="000000">
                      <a:alpha val="43137"/>
                    </a:srgbClr>
                  </a:outerShdw>
                </a:effectLst>
              </a:rPr>
              <a:t>diferitelor</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substante</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folosite</a:t>
            </a:r>
            <a:r>
              <a:rPr lang="en-US" b="1" dirty="0">
                <a:solidFill>
                  <a:schemeClr val="bg1"/>
                </a:solidFill>
                <a:effectLst>
                  <a:outerShdw blurRad="38100" dist="38100" dir="2700000" algn="tl">
                    <a:srgbClr val="000000">
                      <a:alpha val="43137"/>
                    </a:srgbClr>
                  </a:outerShdw>
                </a:effectLst>
              </a:rPr>
              <a:t> in </a:t>
            </a:r>
            <a:r>
              <a:rPr lang="en-US" b="1" dirty="0" err="1" smtClean="0">
                <a:solidFill>
                  <a:schemeClr val="bg1"/>
                </a:solidFill>
                <a:effectLst>
                  <a:outerShdw blurRad="38100" dist="38100" dir="2700000" algn="tl">
                    <a:srgbClr val="000000">
                      <a:alpha val="43137"/>
                    </a:srgbClr>
                  </a:outerShdw>
                </a:effectLst>
              </a:rPr>
              <a:t>agricultura</a:t>
            </a:r>
            <a:r>
              <a:rPr lang="en-US" b="1"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ini pentru combaterea poluarii apelor"/>
          <p:cNvPicPr>
            <a:picLocks noChangeAspect="1" noChangeArrowheads="1"/>
          </p:cNvPicPr>
          <p:nvPr/>
        </p:nvPicPr>
        <p:blipFill>
          <a:blip r:embed="rId2" cstate="print"/>
          <a:srcRect/>
          <a:stretch>
            <a:fillRect/>
          </a:stretch>
        </p:blipFill>
        <p:spPr bwMode="auto">
          <a:xfrm>
            <a:off x="5257800" y="2438400"/>
            <a:ext cx="4191000" cy="441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228600" y="304800"/>
            <a:ext cx="5257800" cy="923330"/>
          </a:xfrm>
          <a:prstGeom prst="rect">
            <a:avLst/>
          </a:prstGeom>
        </p:spPr>
        <p:txBody>
          <a:bodyPr wrap="square">
            <a:spAutoFit/>
          </a:bodyPr>
          <a:lstStyle/>
          <a:p>
            <a:pPr algn="ctr"/>
            <a:r>
              <a:rPr lang="en-US" dirty="0" smtClean="0">
                <a:solidFill>
                  <a:srgbClr val="FF0000"/>
                </a:solidFill>
              </a:rPr>
              <a:t> </a:t>
            </a:r>
            <a:r>
              <a:rPr lang="en-US" b="1" i="1" u="sng" dirty="0" err="1" smtClean="0">
                <a:solidFill>
                  <a:srgbClr val="FF0000"/>
                </a:solidFill>
                <a:latin typeface="Arial" pitchFamily="34" charset="0"/>
                <a:cs typeface="Arial" pitchFamily="34" charset="0"/>
              </a:rPr>
              <a:t>Protectia</a:t>
            </a:r>
            <a:r>
              <a:rPr lang="en-US" b="1" i="1" u="sng" dirty="0" smtClean="0">
                <a:solidFill>
                  <a:srgbClr val="FF0000"/>
                </a:solidFill>
                <a:latin typeface="Arial" pitchFamily="34" charset="0"/>
                <a:cs typeface="Arial" pitchFamily="34" charset="0"/>
              </a:rPr>
              <a:t> </a:t>
            </a:r>
            <a:r>
              <a:rPr lang="en-US" b="1" i="1" u="sng" dirty="0" err="1" smtClean="0">
                <a:solidFill>
                  <a:srgbClr val="FF0000"/>
                </a:solidFill>
                <a:latin typeface="Arial" pitchFamily="34" charset="0"/>
                <a:cs typeface="Arial" pitchFamily="34" charset="0"/>
              </a:rPr>
              <a:t>apelor</a:t>
            </a:r>
            <a:r>
              <a:rPr lang="en-US" b="1" i="1" u="sng" dirty="0" smtClean="0">
                <a:solidFill>
                  <a:srgbClr val="FF0000"/>
                </a:solidFill>
                <a:latin typeface="Arial" pitchFamily="34" charset="0"/>
                <a:cs typeface="Arial" pitchFamily="34" charset="0"/>
              </a:rPr>
              <a:t> </a:t>
            </a:r>
            <a:r>
              <a:rPr lang="en-US" b="1" i="1" u="sng" dirty="0" err="1" smtClean="0">
                <a:solidFill>
                  <a:srgbClr val="FF0000"/>
                </a:solidFill>
                <a:latin typeface="Arial" pitchFamily="34" charset="0"/>
                <a:cs typeface="Arial" pitchFamily="34" charset="0"/>
              </a:rPr>
              <a:t>si</a:t>
            </a:r>
            <a:r>
              <a:rPr lang="en-US" b="1" i="1" u="sng" dirty="0" smtClean="0">
                <a:solidFill>
                  <a:srgbClr val="FF0000"/>
                </a:solidFill>
                <a:latin typeface="Arial" pitchFamily="34" charset="0"/>
                <a:cs typeface="Arial" pitchFamily="34" charset="0"/>
              </a:rPr>
              <a:t> a </a:t>
            </a:r>
            <a:r>
              <a:rPr lang="en-US" b="1" i="1" u="sng" dirty="0" err="1" smtClean="0">
                <a:solidFill>
                  <a:srgbClr val="FF0000"/>
                </a:solidFill>
                <a:latin typeface="Arial" pitchFamily="34" charset="0"/>
                <a:cs typeface="Arial" pitchFamily="34" charset="0"/>
              </a:rPr>
              <a:t>ecosistemelor</a:t>
            </a:r>
            <a:r>
              <a:rPr lang="en-US" b="1" i="1" u="sng" dirty="0" smtClean="0">
                <a:solidFill>
                  <a:srgbClr val="FF0000"/>
                </a:solidFill>
                <a:latin typeface="Arial" pitchFamily="34" charset="0"/>
                <a:cs typeface="Arial" pitchFamily="34" charset="0"/>
              </a:rPr>
              <a:t> </a:t>
            </a:r>
            <a:r>
              <a:rPr lang="en-US" b="1" i="1" u="sng" dirty="0" err="1" smtClean="0">
                <a:solidFill>
                  <a:srgbClr val="FF0000"/>
                </a:solidFill>
                <a:latin typeface="Arial" pitchFamily="34" charset="0"/>
                <a:cs typeface="Arial" pitchFamily="34" charset="0"/>
              </a:rPr>
              <a:t>acvatice</a:t>
            </a:r>
            <a:r>
              <a:rPr lang="en-US" b="1" i="1" u="sng" dirty="0" smtClean="0">
                <a:solidFill>
                  <a:srgbClr val="FF0000"/>
                </a:solidFill>
                <a:latin typeface="Arial" pitchFamily="34" charset="0"/>
                <a:cs typeface="Arial" pitchFamily="34" charset="0"/>
              </a:rPr>
              <a:t>:</a:t>
            </a:r>
            <a:endParaRPr lang="en-US" b="1" dirty="0" smtClean="0">
              <a:solidFill>
                <a:srgbClr val="FF0000"/>
              </a:solidFill>
              <a:latin typeface="Arial" pitchFamily="34" charset="0"/>
              <a:cs typeface="Arial" pitchFamily="34" charset="0"/>
            </a:endParaRPr>
          </a:p>
          <a:p>
            <a:r>
              <a:rPr lang="en-US" dirty="0" smtClean="0">
                <a:latin typeface="Arial" pitchFamily="34" charset="0"/>
                <a:cs typeface="Arial" pitchFamily="34" charset="0"/>
              </a:rPr>
              <a:t>	  </a:t>
            </a:r>
          </a:p>
          <a:p>
            <a:endParaRPr lang="en-US" sz="1600" dirty="0" smtClean="0">
              <a:latin typeface="Arial" pitchFamily="34" charset="0"/>
              <a:cs typeface="Arial" pitchFamily="34" charset="0"/>
            </a:endParaRPr>
          </a:p>
        </p:txBody>
      </p:sp>
      <p:sp>
        <p:nvSpPr>
          <p:cNvPr id="4" name="Rectangle 3"/>
          <p:cNvSpPr/>
          <p:nvPr/>
        </p:nvSpPr>
        <p:spPr>
          <a:xfrm>
            <a:off x="304800" y="671691"/>
            <a:ext cx="4800600" cy="6186309"/>
          </a:xfrm>
          <a:prstGeom prst="rect">
            <a:avLst/>
          </a:prstGeom>
        </p:spPr>
        <p:txBody>
          <a:bodyPr wrap="square" anchor="t">
            <a:spAutoFit/>
          </a:bodyPr>
          <a:lstStyle/>
          <a:p>
            <a:pPr>
              <a:buFont typeface="Wingdings" pitchFamily="2" charset="2"/>
              <a:buChar char="ü"/>
            </a:pPr>
            <a:r>
              <a:rPr lang="en-US" dirty="0" smtClean="0">
                <a:latin typeface="Arial" pitchFamily="34" charset="0"/>
                <a:cs typeface="Arial" pitchFamily="34" charset="0"/>
              </a:rPr>
              <a:t>  </a:t>
            </a:r>
            <a:r>
              <a:rPr lang="en-US" dirty="0" err="1" smtClean="0">
                <a:latin typeface="Arial" pitchFamily="34" charset="0"/>
                <a:cs typeface="Arial" pitchFamily="34" charset="0"/>
              </a:rPr>
              <a:t>Protectia</a:t>
            </a:r>
            <a:r>
              <a:rPr lang="en-US" dirty="0" smtClean="0">
                <a:latin typeface="Arial" pitchFamily="34" charset="0"/>
                <a:cs typeface="Arial" pitchFamily="34" charset="0"/>
              </a:rPr>
              <a:t> </a:t>
            </a:r>
            <a:r>
              <a:rPr lang="en-US" dirty="0" err="1" smtClean="0">
                <a:latin typeface="Arial" pitchFamily="34" charset="0"/>
                <a:cs typeface="Arial" pitchFamily="34" charset="0"/>
              </a:rPr>
              <a:t>apelor</a:t>
            </a:r>
            <a:r>
              <a:rPr lang="en-US" dirty="0" smtClean="0">
                <a:latin typeface="Arial" pitchFamily="34" charset="0"/>
                <a:cs typeface="Arial" pitchFamily="34" charset="0"/>
              </a:rPr>
              <a:t> de </a:t>
            </a:r>
            <a:r>
              <a:rPr lang="en-US" dirty="0" err="1" smtClean="0">
                <a:latin typeface="Arial" pitchFamily="34" charset="0"/>
                <a:cs typeface="Arial" pitchFamily="34" charset="0"/>
              </a:rPr>
              <a:t>suprafata</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t>
            </a:r>
            <a:r>
              <a:rPr lang="en-US" dirty="0" err="1" smtClean="0">
                <a:latin typeface="Arial" pitchFamily="34" charset="0"/>
                <a:cs typeface="Arial" pitchFamily="34" charset="0"/>
              </a:rPr>
              <a:t>subterane</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 </a:t>
            </a:r>
            <a:r>
              <a:rPr lang="en-US" dirty="0" err="1" smtClean="0">
                <a:latin typeface="Arial" pitchFamily="34" charset="0"/>
                <a:cs typeface="Arial" pitchFamily="34" charset="0"/>
              </a:rPr>
              <a:t>ecosistemelor</a:t>
            </a:r>
            <a:r>
              <a:rPr lang="en-US" dirty="0" smtClean="0">
                <a:latin typeface="Arial" pitchFamily="34" charset="0"/>
                <a:cs typeface="Arial" pitchFamily="34" charset="0"/>
              </a:rPr>
              <a:t> </a:t>
            </a:r>
            <a:r>
              <a:rPr lang="en-US" dirty="0" err="1" smtClean="0">
                <a:latin typeface="Arial" pitchFamily="34" charset="0"/>
                <a:cs typeface="Arial" pitchFamily="34" charset="0"/>
              </a:rPr>
              <a:t>acvatice</a:t>
            </a:r>
            <a:r>
              <a:rPr lang="en-US" dirty="0" smtClean="0">
                <a:latin typeface="Arial" pitchFamily="34" charset="0"/>
                <a:cs typeface="Arial" pitchFamily="34" charset="0"/>
              </a:rPr>
              <a:t> are ca </a:t>
            </a:r>
            <a:r>
              <a:rPr lang="en-US" dirty="0" err="1" smtClean="0">
                <a:latin typeface="Arial" pitchFamily="34" charset="0"/>
                <a:cs typeface="Arial" pitchFamily="34" charset="0"/>
              </a:rPr>
              <a:t>obiect</a:t>
            </a:r>
            <a:r>
              <a:rPr lang="en-US" dirty="0" smtClean="0">
                <a:latin typeface="Arial" pitchFamily="34" charset="0"/>
                <a:cs typeface="Arial" pitchFamily="34" charset="0"/>
              </a:rPr>
              <a:t>, </a:t>
            </a:r>
            <a:r>
              <a:rPr lang="en-US" dirty="0" err="1" smtClean="0">
                <a:latin typeface="Arial" pitchFamily="34" charset="0"/>
                <a:cs typeface="Arial" pitchFamily="34" charset="0"/>
              </a:rPr>
              <a:t>mentinerea</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t>
            </a:r>
            <a:r>
              <a:rPr lang="en-US" dirty="0" err="1" smtClean="0">
                <a:latin typeface="Arial" pitchFamily="34" charset="0"/>
                <a:cs typeface="Arial" pitchFamily="34" charset="0"/>
              </a:rPr>
              <a:t>ameliorarea</a:t>
            </a:r>
            <a:r>
              <a:rPr lang="en-US" dirty="0" smtClean="0">
                <a:latin typeface="Arial" pitchFamily="34" charset="0"/>
                <a:cs typeface="Arial" pitchFamily="34" charset="0"/>
              </a:rPr>
              <a:t> </a:t>
            </a:r>
            <a:r>
              <a:rPr lang="en-US" dirty="0" err="1" smtClean="0">
                <a:latin typeface="Arial" pitchFamily="34" charset="0"/>
                <a:cs typeface="Arial" pitchFamily="34" charset="0"/>
              </a:rPr>
              <a:t>calitatii</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t>
            </a:r>
            <a:r>
              <a:rPr lang="en-US" dirty="0" err="1" smtClean="0">
                <a:latin typeface="Arial" pitchFamily="34" charset="0"/>
                <a:cs typeface="Arial" pitchFamily="34" charset="0"/>
              </a:rPr>
              <a:t>productivitatii</a:t>
            </a:r>
            <a:r>
              <a:rPr lang="en-US" dirty="0" smtClean="0">
                <a:latin typeface="Arial" pitchFamily="34" charset="0"/>
                <a:cs typeface="Arial" pitchFamily="34" charset="0"/>
              </a:rPr>
              <a:t> </a:t>
            </a:r>
            <a:r>
              <a:rPr lang="en-US" dirty="0" err="1" smtClean="0">
                <a:latin typeface="Arial" pitchFamily="34" charset="0"/>
                <a:cs typeface="Arial" pitchFamily="34" charset="0"/>
              </a:rPr>
              <a:t>naturale</a:t>
            </a:r>
            <a:r>
              <a:rPr lang="en-US" dirty="0" smtClean="0">
                <a:latin typeface="Arial" pitchFamily="34" charset="0"/>
                <a:cs typeface="Arial" pitchFamily="34" charset="0"/>
              </a:rPr>
              <a:t> ale </a:t>
            </a:r>
            <a:r>
              <a:rPr lang="en-US" dirty="0" err="1" smtClean="0">
                <a:latin typeface="Arial" pitchFamily="34" charset="0"/>
                <a:cs typeface="Arial" pitchFamily="34" charset="0"/>
              </a:rPr>
              <a:t>acestora</a:t>
            </a:r>
            <a:r>
              <a:rPr lang="en-US" dirty="0" smtClean="0">
                <a:latin typeface="Arial" pitchFamily="34" charset="0"/>
                <a:cs typeface="Arial" pitchFamily="34" charset="0"/>
              </a:rPr>
              <a:t> in </a:t>
            </a:r>
            <a:r>
              <a:rPr lang="en-US" dirty="0" err="1" smtClean="0">
                <a:latin typeface="Arial" pitchFamily="34" charset="0"/>
                <a:cs typeface="Arial" pitchFamily="34" charset="0"/>
              </a:rPr>
              <a:t>scopul</a:t>
            </a:r>
            <a:r>
              <a:rPr lang="en-US" dirty="0" smtClean="0">
                <a:latin typeface="Arial" pitchFamily="34" charset="0"/>
                <a:cs typeface="Arial" pitchFamily="34" charset="0"/>
              </a:rPr>
              <a:t> </a:t>
            </a:r>
            <a:r>
              <a:rPr lang="en-US" dirty="0" err="1" smtClean="0">
                <a:latin typeface="Arial" pitchFamily="34" charset="0"/>
                <a:cs typeface="Arial" pitchFamily="34" charset="0"/>
              </a:rPr>
              <a:t>evitarii</a:t>
            </a:r>
            <a:r>
              <a:rPr lang="en-US" dirty="0" smtClean="0">
                <a:latin typeface="Arial" pitchFamily="34" charset="0"/>
                <a:cs typeface="Arial" pitchFamily="34" charset="0"/>
              </a:rPr>
              <a:t> </a:t>
            </a:r>
            <a:r>
              <a:rPr lang="en-US" dirty="0" err="1" smtClean="0">
                <a:latin typeface="Arial" pitchFamily="34" charset="0"/>
                <a:cs typeface="Arial" pitchFamily="34" charset="0"/>
              </a:rPr>
              <a:t>unor</a:t>
            </a:r>
            <a:r>
              <a:rPr lang="en-US" dirty="0" smtClean="0">
                <a:latin typeface="Arial" pitchFamily="34" charset="0"/>
                <a:cs typeface="Arial" pitchFamily="34" charset="0"/>
              </a:rPr>
              <a:t> </a:t>
            </a:r>
            <a:r>
              <a:rPr lang="en-US" dirty="0" err="1" smtClean="0">
                <a:latin typeface="Arial" pitchFamily="34" charset="0"/>
                <a:cs typeface="Arial" pitchFamily="34" charset="0"/>
              </a:rPr>
              <a:t>efecte</a:t>
            </a:r>
            <a:r>
              <a:rPr lang="en-US" dirty="0" smtClean="0">
                <a:latin typeface="Arial" pitchFamily="34" charset="0"/>
                <a:cs typeface="Arial" pitchFamily="34" charset="0"/>
              </a:rPr>
              <a:t> negative </a:t>
            </a:r>
            <a:r>
              <a:rPr lang="en-US" dirty="0" err="1" smtClean="0">
                <a:latin typeface="Arial" pitchFamily="34" charset="0"/>
                <a:cs typeface="Arial" pitchFamily="34" charset="0"/>
              </a:rPr>
              <a:t>asupra</a:t>
            </a:r>
            <a:r>
              <a:rPr lang="en-US" dirty="0" smtClean="0">
                <a:latin typeface="Arial" pitchFamily="34" charset="0"/>
                <a:cs typeface="Arial" pitchFamily="34" charset="0"/>
              </a:rPr>
              <a:t> </a:t>
            </a:r>
            <a:r>
              <a:rPr lang="en-US" dirty="0" err="1" smtClean="0">
                <a:latin typeface="Arial" pitchFamily="34" charset="0"/>
                <a:cs typeface="Arial" pitchFamily="34" charset="0"/>
              </a:rPr>
              <a:t>mediului</a:t>
            </a:r>
            <a:r>
              <a:rPr lang="en-US" dirty="0" smtClean="0">
                <a:latin typeface="Arial" pitchFamily="34" charset="0"/>
                <a:cs typeface="Arial" pitchFamily="34" charset="0"/>
              </a:rPr>
              <a:t>, </a:t>
            </a:r>
            <a:r>
              <a:rPr lang="en-US" dirty="0" err="1" smtClean="0">
                <a:latin typeface="Arial" pitchFamily="34" charset="0"/>
                <a:cs typeface="Arial" pitchFamily="34" charset="0"/>
              </a:rPr>
              <a:t>sanatatii</a:t>
            </a:r>
            <a:r>
              <a:rPr lang="en-US" dirty="0" smtClean="0">
                <a:latin typeface="Arial" pitchFamily="34" charset="0"/>
                <a:cs typeface="Arial" pitchFamily="34" charset="0"/>
              </a:rPr>
              <a:t> </a:t>
            </a:r>
            <a:r>
              <a:rPr lang="en-US" dirty="0" err="1" smtClean="0">
                <a:latin typeface="Arial" pitchFamily="34" charset="0"/>
                <a:cs typeface="Arial" pitchFamily="34" charset="0"/>
              </a:rPr>
              <a:t>umane</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t>
            </a:r>
            <a:r>
              <a:rPr lang="en-US" dirty="0" err="1" smtClean="0">
                <a:latin typeface="Arial" pitchFamily="34" charset="0"/>
                <a:cs typeface="Arial" pitchFamily="34" charset="0"/>
              </a:rPr>
              <a:t>bunurilor</a:t>
            </a:r>
            <a:r>
              <a:rPr lang="en-US" dirty="0" smtClean="0">
                <a:latin typeface="Arial" pitchFamily="34" charset="0"/>
                <a:cs typeface="Arial" pitchFamily="34" charset="0"/>
              </a:rPr>
              <a:t> </a:t>
            </a:r>
            <a:r>
              <a:rPr lang="en-US" dirty="0" err="1" smtClean="0">
                <a:latin typeface="Arial" pitchFamily="34" charset="0"/>
                <a:cs typeface="Arial" pitchFamily="34" charset="0"/>
              </a:rPr>
              <a:t>materiale</a:t>
            </a:r>
            <a:r>
              <a:rPr lang="en-US" dirty="0" smtClean="0">
                <a:latin typeface="Arial" pitchFamily="34" charset="0"/>
                <a:cs typeface="Arial" pitchFamily="34" charset="0"/>
              </a:rPr>
              <a:t>.</a:t>
            </a:r>
          </a:p>
          <a:p>
            <a:pPr algn="just">
              <a:buFont typeface="Wingdings" pitchFamily="2" charset="2"/>
              <a:buChar char="ü"/>
            </a:pPr>
            <a:r>
              <a:rPr lang="en-US" dirty="0" err="1" smtClean="0">
                <a:latin typeface="Arial" pitchFamily="34" charset="0"/>
                <a:cs typeface="Arial" pitchFamily="34" charset="0"/>
              </a:rPr>
              <a:t>Interzicerea</a:t>
            </a:r>
            <a:r>
              <a:rPr lang="en-US" dirty="0" smtClean="0">
                <a:latin typeface="Arial" pitchFamily="34" charset="0"/>
                <a:cs typeface="Arial" pitchFamily="34" charset="0"/>
              </a:rPr>
              <a:t> </a:t>
            </a:r>
            <a:r>
              <a:rPr lang="en-US" dirty="0" err="1" smtClean="0">
                <a:latin typeface="Arial" pitchFamily="34" charset="0"/>
                <a:cs typeface="Arial" pitchFamily="34" charset="0"/>
              </a:rPr>
              <a:t>evacuarii</a:t>
            </a:r>
            <a:r>
              <a:rPr lang="en-US" dirty="0" smtClean="0">
                <a:latin typeface="Arial" pitchFamily="34" charset="0"/>
                <a:cs typeface="Arial" pitchFamily="34" charset="0"/>
              </a:rPr>
              <a:t> la </a:t>
            </a:r>
            <a:r>
              <a:rPr lang="en-US" dirty="0" err="1" smtClean="0">
                <a:latin typeface="Arial" pitchFamily="34" charset="0"/>
                <a:cs typeface="Arial" pitchFamily="34" charset="0"/>
              </a:rPr>
              <a:t>intamplare</a:t>
            </a:r>
            <a:r>
              <a:rPr lang="en-US" dirty="0" smtClean="0">
                <a:latin typeface="Arial" pitchFamily="34" charset="0"/>
                <a:cs typeface="Arial" pitchFamily="34" charset="0"/>
              </a:rPr>
              <a:t> a </a:t>
            </a:r>
            <a:r>
              <a:rPr lang="en-US" dirty="0" err="1" smtClean="0">
                <a:latin typeface="Arial" pitchFamily="34" charset="0"/>
                <a:cs typeface="Arial" pitchFamily="34" charset="0"/>
              </a:rPr>
              <a:t>reziduurilor</a:t>
            </a:r>
            <a:r>
              <a:rPr lang="en-US" dirty="0" smtClean="0">
                <a:latin typeface="Arial" pitchFamily="34" charset="0"/>
                <a:cs typeface="Arial" pitchFamily="34" charset="0"/>
              </a:rPr>
              <a:t> de </a:t>
            </a:r>
            <a:r>
              <a:rPr lang="en-US" dirty="0" err="1" smtClean="0">
                <a:latin typeface="Arial" pitchFamily="34" charset="0"/>
                <a:cs typeface="Arial" pitchFamily="34" charset="0"/>
              </a:rPr>
              <a:t>orice</a:t>
            </a:r>
            <a:r>
              <a:rPr lang="en-US" dirty="0" smtClean="0">
                <a:latin typeface="Arial" pitchFamily="34" charset="0"/>
                <a:cs typeface="Arial" pitchFamily="34" charset="0"/>
              </a:rPr>
              <a:t> </a:t>
            </a:r>
            <a:r>
              <a:rPr lang="en-US" dirty="0" err="1" smtClean="0">
                <a:latin typeface="Arial" pitchFamily="34" charset="0"/>
                <a:cs typeface="Arial" pitchFamily="34" charset="0"/>
              </a:rPr>
              <a:t>fel</a:t>
            </a:r>
            <a:r>
              <a:rPr lang="en-US" dirty="0" smtClean="0">
                <a:latin typeface="Arial" pitchFamily="34" charset="0"/>
                <a:cs typeface="Arial" pitchFamily="34" charset="0"/>
              </a:rPr>
              <a:t> care </a:t>
            </a:r>
            <a:r>
              <a:rPr lang="en-US" dirty="0" err="1" smtClean="0">
                <a:latin typeface="Arial" pitchFamily="34" charset="0"/>
                <a:cs typeface="Arial" pitchFamily="34" charset="0"/>
              </a:rPr>
              <a:t>ar</a:t>
            </a:r>
            <a:r>
              <a:rPr lang="en-US" dirty="0" smtClean="0">
                <a:latin typeface="Arial" pitchFamily="34" charset="0"/>
                <a:cs typeface="Arial" pitchFamily="34" charset="0"/>
              </a:rPr>
              <a:t> </a:t>
            </a:r>
            <a:r>
              <a:rPr lang="en-US" dirty="0" err="1" smtClean="0">
                <a:latin typeface="Arial" pitchFamily="34" charset="0"/>
                <a:cs typeface="Arial" pitchFamily="34" charset="0"/>
              </a:rPr>
              <a:t>putea</a:t>
            </a:r>
            <a:r>
              <a:rPr lang="en-US" dirty="0" smtClean="0">
                <a:latin typeface="Arial" pitchFamily="34" charset="0"/>
                <a:cs typeface="Arial" pitchFamily="34" charset="0"/>
              </a:rPr>
              <a:t> </a:t>
            </a:r>
            <a:r>
              <a:rPr lang="en-US" dirty="0" err="1" smtClean="0">
                <a:latin typeface="Arial" pitchFamily="34" charset="0"/>
                <a:cs typeface="Arial" pitchFamily="34" charset="0"/>
              </a:rPr>
              <a:t>polua</a:t>
            </a:r>
            <a:r>
              <a:rPr lang="en-US" dirty="0" smtClean="0">
                <a:latin typeface="Arial" pitchFamily="34" charset="0"/>
                <a:cs typeface="Arial" pitchFamily="34" charset="0"/>
              </a:rPr>
              <a:t> </a:t>
            </a:r>
            <a:r>
              <a:rPr lang="en-US" dirty="0" err="1" smtClean="0">
                <a:latin typeface="Arial" pitchFamily="34" charset="0"/>
                <a:cs typeface="Arial" pitchFamily="34" charset="0"/>
              </a:rPr>
              <a:t>apa</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in </a:t>
            </a:r>
            <a:r>
              <a:rPr lang="en-US" dirty="0" err="1" smtClean="0">
                <a:latin typeface="Arial" pitchFamily="34" charset="0"/>
                <a:cs typeface="Arial" pitchFamily="34" charset="0"/>
              </a:rPr>
              <a:t>primul</a:t>
            </a:r>
            <a:r>
              <a:rPr lang="en-US" dirty="0" smtClean="0">
                <a:latin typeface="Arial" pitchFamily="34" charset="0"/>
                <a:cs typeface="Arial" pitchFamily="34" charset="0"/>
              </a:rPr>
              <a:t> rand, a </a:t>
            </a:r>
            <a:r>
              <a:rPr lang="en-US" dirty="0" err="1" smtClean="0">
                <a:latin typeface="Arial" pitchFamily="34" charset="0"/>
                <a:cs typeface="Arial" pitchFamily="34" charset="0"/>
              </a:rPr>
              <a:t>apelor</a:t>
            </a:r>
            <a:r>
              <a:rPr lang="en-US" dirty="0" smtClean="0">
                <a:latin typeface="Arial" pitchFamily="34" charset="0"/>
                <a:cs typeface="Arial" pitchFamily="34" charset="0"/>
              </a:rPr>
              <a:t> </a:t>
            </a:r>
            <a:r>
              <a:rPr lang="en-US" dirty="0" err="1" smtClean="0">
                <a:latin typeface="Arial" pitchFamily="34" charset="0"/>
                <a:cs typeface="Arial" pitchFamily="34" charset="0"/>
              </a:rPr>
              <a:t>reziduale</a:t>
            </a:r>
            <a:r>
              <a:rPr lang="en-US" dirty="0" smtClean="0">
                <a:latin typeface="Arial" pitchFamily="34" charset="0"/>
                <a:cs typeface="Arial" pitchFamily="34" charset="0"/>
              </a:rPr>
              <a:t>, </a:t>
            </a:r>
            <a:r>
              <a:rPr lang="en-US" dirty="0" err="1" smtClean="0">
                <a:latin typeface="Arial" pitchFamily="34" charset="0"/>
                <a:cs typeface="Arial" pitchFamily="34" charset="0"/>
              </a:rPr>
              <a:t>comunale</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t>
            </a:r>
            <a:r>
              <a:rPr lang="en-US" dirty="0" err="1" smtClean="0">
                <a:latin typeface="Arial" pitchFamily="34" charset="0"/>
                <a:cs typeface="Arial" pitchFamily="34" charset="0"/>
              </a:rPr>
              <a:t>industriale</a:t>
            </a:r>
            <a:r>
              <a:rPr lang="en-US" dirty="0" smtClean="0">
                <a:latin typeface="Arial" pitchFamily="34" charset="0"/>
                <a:cs typeface="Arial" pitchFamily="34" charset="0"/>
              </a:rPr>
              <a:t>.   </a:t>
            </a:r>
            <a:r>
              <a:rPr lang="en-US" dirty="0" err="1" smtClean="0">
                <a:latin typeface="Arial" pitchFamily="34" charset="0"/>
                <a:cs typeface="Arial" pitchFamily="34" charset="0"/>
              </a:rPr>
              <a:t>Acestea</a:t>
            </a:r>
            <a:r>
              <a:rPr lang="en-US" dirty="0" smtClean="0">
                <a:latin typeface="Arial" pitchFamily="34" charset="0"/>
                <a:cs typeface="Arial" pitchFamily="34" charset="0"/>
              </a:rPr>
              <a:t> </a:t>
            </a:r>
            <a:r>
              <a:rPr lang="en-US" dirty="0" err="1" smtClean="0">
                <a:latin typeface="Arial" pitchFamily="34" charset="0"/>
                <a:cs typeface="Arial" pitchFamily="34" charset="0"/>
              </a:rPr>
              <a:t>trebuie</a:t>
            </a:r>
            <a:r>
              <a:rPr lang="en-US" dirty="0" smtClean="0">
                <a:latin typeface="Arial" pitchFamily="34" charset="0"/>
                <a:cs typeface="Arial" pitchFamily="34" charset="0"/>
              </a:rPr>
              <a:t> </a:t>
            </a:r>
            <a:r>
              <a:rPr lang="en-US" dirty="0" err="1" smtClean="0">
                <a:latin typeface="Arial" pitchFamily="34" charset="0"/>
                <a:cs typeface="Arial" pitchFamily="34" charset="0"/>
              </a:rPr>
              <a:t>colectate</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t>
            </a:r>
            <a:r>
              <a:rPr lang="en-US" dirty="0" err="1" smtClean="0">
                <a:latin typeface="Arial" pitchFamily="34" charset="0"/>
                <a:cs typeface="Arial" pitchFamily="34" charset="0"/>
              </a:rPr>
              <a:t>indepartate</a:t>
            </a:r>
            <a:r>
              <a:rPr lang="en-US" dirty="0" smtClean="0">
                <a:latin typeface="Arial" pitchFamily="34" charset="0"/>
                <a:cs typeface="Arial" pitchFamily="34" charset="0"/>
              </a:rPr>
              <a:t> </a:t>
            </a:r>
            <a:r>
              <a:rPr lang="en-US" dirty="0" err="1" smtClean="0">
                <a:latin typeface="Arial" pitchFamily="34" charset="0"/>
                <a:cs typeface="Arial" pitchFamily="34" charset="0"/>
              </a:rPr>
              <a:t>prin</a:t>
            </a:r>
            <a:r>
              <a:rPr lang="en-US" dirty="0" smtClean="0">
                <a:latin typeface="Arial" pitchFamily="34" charset="0"/>
                <a:cs typeface="Arial" pitchFamily="34" charset="0"/>
              </a:rPr>
              <a:t> </a:t>
            </a:r>
            <a:r>
              <a:rPr lang="en-US" dirty="0" err="1" smtClean="0">
                <a:latin typeface="Arial" pitchFamily="34" charset="0"/>
                <a:cs typeface="Arial" pitchFamily="34" charset="0"/>
              </a:rPr>
              <a:t>sisteme</a:t>
            </a:r>
            <a:r>
              <a:rPr lang="en-US" dirty="0" smtClean="0">
                <a:latin typeface="Arial" pitchFamily="34" charset="0"/>
                <a:cs typeface="Arial" pitchFamily="34" charset="0"/>
              </a:rPr>
              <a:t> de </a:t>
            </a:r>
            <a:r>
              <a:rPr lang="en-US" dirty="0" err="1" smtClean="0">
                <a:latin typeface="Arial" pitchFamily="34" charset="0"/>
                <a:cs typeface="Arial" pitchFamily="34" charset="0"/>
              </a:rPr>
              <a:t>canalizare</a:t>
            </a:r>
            <a:r>
              <a:rPr lang="en-US" dirty="0" smtClean="0">
                <a:latin typeface="Arial" pitchFamily="34" charset="0"/>
                <a:cs typeface="Arial" pitchFamily="34" charset="0"/>
              </a:rPr>
              <a:t> </a:t>
            </a:r>
            <a:r>
              <a:rPr lang="en-US" dirty="0" err="1" smtClean="0">
                <a:latin typeface="Arial" pitchFamily="34" charset="0"/>
                <a:cs typeface="Arial" pitchFamily="34" charset="0"/>
              </a:rPr>
              <a:t>sau</a:t>
            </a:r>
            <a:r>
              <a:rPr lang="en-US" dirty="0" smtClean="0">
                <a:latin typeface="Arial" pitchFamily="34" charset="0"/>
                <a:cs typeface="Arial" pitchFamily="34" charset="0"/>
              </a:rPr>
              <a:t> </a:t>
            </a:r>
            <a:r>
              <a:rPr lang="en-US" dirty="0" err="1" smtClean="0">
                <a:latin typeface="Arial" pitchFamily="34" charset="0"/>
                <a:cs typeface="Arial" pitchFamily="34" charset="0"/>
              </a:rPr>
              <a:t>instalatii</a:t>
            </a:r>
            <a:r>
              <a:rPr lang="en-US" dirty="0" smtClean="0">
                <a:latin typeface="Arial" pitchFamily="34" charset="0"/>
                <a:cs typeface="Arial" pitchFamily="34" charset="0"/>
              </a:rPr>
              <a:t> locale de </a:t>
            </a:r>
            <a:r>
              <a:rPr lang="en-US" dirty="0" err="1" smtClean="0">
                <a:latin typeface="Arial" pitchFamily="34" charset="0"/>
                <a:cs typeface="Arial" pitchFamily="34" charset="0"/>
              </a:rPr>
              <a:t>coloectare</a:t>
            </a:r>
            <a:r>
              <a:rPr lang="en-US" dirty="0" smtClean="0">
                <a:latin typeface="Arial" pitchFamily="34" charset="0"/>
                <a:cs typeface="Arial" pitchFamily="34" charset="0"/>
              </a:rPr>
              <a:t>.</a:t>
            </a:r>
          </a:p>
          <a:p>
            <a:pPr algn="just">
              <a:buFont typeface="Wingdings" pitchFamily="2" charset="2"/>
              <a:buChar char="ü"/>
            </a:pPr>
            <a:r>
              <a:rPr lang="en-US" dirty="0" smtClean="0">
                <a:latin typeface="Arial" pitchFamily="34" charset="0"/>
                <a:cs typeface="Arial" pitchFamily="34" charset="0"/>
              </a:rPr>
              <a:t>      </a:t>
            </a:r>
            <a:r>
              <a:rPr lang="en-US" dirty="0" err="1" smtClean="0">
                <a:latin typeface="Arial" pitchFamily="34" charset="0"/>
                <a:cs typeface="Arial" pitchFamily="34" charset="0"/>
              </a:rPr>
              <a:t>Construirea</a:t>
            </a:r>
            <a:r>
              <a:rPr lang="en-US" dirty="0" smtClean="0">
                <a:latin typeface="Arial" pitchFamily="34" charset="0"/>
                <a:cs typeface="Arial" pitchFamily="34" charset="0"/>
              </a:rPr>
              <a:t> de </a:t>
            </a:r>
            <a:r>
              <a:rPr lang="en-US" dirty="0" err="1" smtClean="0">
                <a:latin typeface="Arial" pitchFamily="34" charset="0"/>
                <a:cs typeface="Arial" pitchFamily="34" charset="0"/>
              </a:rPr>
              <a:t>statii</a:t>
            </a:r>
            <a:r>
              <a:rPr lang="en-US" dirty="0" smtClean="0">
                <a:latin typeface="Arial" pitchFamily="34" charset="0"/>
                <a:cs typeface="Arial" pitchFamily="34" charset="0"/>
              </a:rPr>
              <a:t> de </a:t>
            </a:r>
            <a:r>
              <a:rPr lang="en-US" dirty="0" err="1" smtClean="0">
                <a:latin typeface="Arial" pitchFamily="34" charset="0"/>
                <a:cs typeface="Arial" pitchFamily="34" charset="0"/>
              </a:rPr>
              <a:t>epurare</a:t>
            </a:r>
            <a:r>
              <a:rPr lang="en-US" dirty="0" smtClean="0">
                <a:latin typeface="Arial" pitchFamily="34" charset="0"/>
                <a:cs typeface="Arial" pitchFamily="34" charset="0"/>
              </a:rPr>
              <a:t> </a:t>
            </a:r>
            <a:r>
              <a:rPr lang="en-US" dirty="0" err="1" smtClean="0">
                <a:latin typeface="Arial" pitchFamily="34" charset="0"/>
                <a:cs typeface="Arial" pitchFamily="34" charset="0"/>
              </a:rPr>
              <a:t>pentru</a:t>
            </a:r>
            <a:r>
              <a:rPr lang="en-US" dirty="0" smtClean="0">
                <a:latin typeface="Arial" pitchFamily="34" charset="0"/>
                <a:cs typeface="Arial" pitchFamily="34" charset="0"/>
              </a:rPr>
              <a:t>  </a:t>
            </a:r>
            <a:r>
              <a:rPr lang="en-US" dirty="0" err="1" smtClean="0">
                <a:latin typeface="Arial" pitchFamily="34" charset="0"/>
                <a:cs typeface="Arial" pitchFamily="34" charset="0"/>
              </a:rPr>
              <a:t>retinerea</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t>
            </a:r>
            <a:r>
              <a:rPr lang="en-US" dirty="0" err="1" smtClean="0">
                <a:latin typeface="Arial" pitchFamily="34" charset="0"/>
                <a:cs typeface="Arial" pitchFamily="34" charset="0"/>
              </a:rPr>
              <a:t>degradarea</a:t>
            </a:r>
            <a:r>
              <a:rPr lang="en-US" dirty="0" smtClean="0">
                <a:latin typeface="Arial" pitchFamily="34" charset="0"/>
                <a:cs typeface="Arial" pitchFamily="34" charset="0"/>
              </a:rPr>
              <a:t> </a:t>
            </a:r>
            <a:r>
              <a:rPr lang="en-US" dirty="0" err="1" smtClean="0">
                <a:latin typeface="Arial" pitchFamily="34" charset="0"/>
                <a:cs typeface="Arial" pitchFamily="34" charset="0"/>
              </a:rPr>
              <a:t>substantelor</a:t>
            </a:r>
            <a:r>
              <a:rPr lang="en-US" dirty="0" smtClean="0">
                <a:latin typeface="Arial" pitchFamily="34" charset="0"/>
                <a:cs typeface="Arial" pitchFamily="34" charset="0"/>
              </a:rPr>
              <a:t> </a:t>
            </a:r>
            <a:r>
              <a:rPr lang="en-US" dirty="0" err="1" smtClean="0">
                <a:latin typeface="Arial" pitchFamily="34" charset="0"/>
                <a:cs typeface="Arial" pitchFamily="34" charset="0"/>
              </a:rPr>
              <a:t>organice</a:t>
            </a:r>
            <a:r>
              <a:rPr lang="en-US" dirty="0" smtClean="0">
                <a:latin typeface="Arial" pitchFamily="34" charset="0"/>
                <a:cs typeface="Arial" pitchFamily="34" charset="0"/>
              </a:rPr>
              <a:t> </a:t>
            </a:r>
            <a:r>
              <a:rPr lang="en-US" dirty="0" err="1" smtClean="0">
                <a:latin typeface="Arial" pitchFamily="34" charset="0"/>
                <a:cs typeface="Arial" pitchFamily="34" charset="0"/>
              </a:rPr>
              <a:t>poluante</a:t>
            </a:r>
            <a:r>
              <a:rPr lang="en-US" dirty="0" smtClean="0">
                <a:latin typeface="Arial" pitchFamily="34" charset="0"/>
                <a:cs typeface="Arial" pitchFamily="34" charset="0"/>
              </a:rPr>
              <a:t> </a:t>
            </a:r>
            <a:r>
              <a:rPr lang="en-US" dirty="0" err="1" smtClean="0">
                <a:latin typeface="Arial" pitchFamily="34" charset="0"/>
                <a:cs typeface="Arial" pitchFamily="34" charset="0"/>
              </a:rPr>
              <a:t>continute</a:t>
            </a:r>
            <a:r>
              <a:rPr lang="en-US" dirty="0" smtClean="0">
                <a:latin typeface="Arial" pitchFamily="34" charset="0"/>
                <a:cs typeface="Arial" pitchFamily="34" charset="0"/>
              </a:rPr>
              <a:t> in </a:t>
            </a:r>
            <a:r>
              <a:rPr lang="en-US" dirty="0" err="1" smtClean="0">
                <a:latin typeface="Arial" pitchFamily="34" charset="0"/>
                <a:cs typeface="Arial" pitchFamily="34" charset="0"/>
              </a:rPr>
              <a:t>apele</a:t>
            </a:r>
            <a:r>
              <a:rPr lang="en-US" dirty="0" smtClean="0">
                <a:latin typeface="Arial" pitchFamily="34" charset="0"/>
                <a:cs typeface="Arial" pitchFamily="34" charset="0"/>
              </a:rPr>
              <a:t> </a:t>
            </a:r>
            <a:r>
              <a:rPr lang="en-US" dirty="0" err="1" smtClean="0">
                <a:latin typeface="Arial" pitchFamily="34" charset="0"/>
                <a:cs typeface="Arial" pitchFamily="34" charset="0"/>
              </a:rPr>
              <a:t>reziduale</a:t>
            </a:r>
            <a:r>
              <a:rPr lang="en-US" dirty="0" smtClean="0">
                <a:latin typeface="Arial" pitchFamily="34" charset="0"/>
                <a:cs typeface="Arial" pitchFamily="34" charset="0"/>
              </a:rPr>
              <a:t> ale       </a:t>
            </a:r>
            <a:r>
              <a:rPr lang="en-US" dirty="0" err="1" smtClean="0">
                <a:latin typeface="Arial" pitchFamily="34" charset="0"/>
                <a:cs typeface="Arial" pitchFamily="34" charset="0"/>
              </a:rPr>
              <a:t>localitatilor</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t>
            </a:r>
            <a:r>
              <a:rPr lang="en-US" dirty="0" err="1" smtClean="0">
                <a:latin typeface="Arial" pitchFamily="34" charset="0"/>
                <a:cs typeface="Arial" pitchFamily="34" charset="0"/>
              </a:rPr>
              <a:t>unitatilor</a:t>
            </a:r>
            <a:r>
              <a:rPr lang="en-US" dirty="0" smtClean="0">
                <a:latin typeface="Arial" pitchFamily="34" charset="0"/>
                <a:cs typeface="Arial" pitchFamily="34" charset="0"/>
              </a:rPr>
              <a:t> </a:t>
            </a:r>
            <a:r>
              <a:rPr lang="en-US" dirty="0" err="1" smtClean="0">
                <a:latin typeface="Arial" pitchFamily="34" charset="0"/>
                <a:cs typeface="Arial" pitchFamily="34" charset="0"/>
              </a:rPr>
              <a:t>zootehnice</a:t>
            </a:r>
            <a:r>
              <a:rPr lang="en-US" dirty="0" smtClean="0">
                <a:latin typeface="Arial" pitchFamily="34" charset="0"/>
                <a:cs typeface="Arial" pitchFamily="34" charset="0"/>
              </a:rPr>
              <a:t> </a:t>
            </a:r>
            <a:r>
              <a:rPr lang="en-US" dirty="0" err="1" smtClean="0">
                <a:latin typeface="Arial" pitchFamily="34" charset="0"/>
                <a:cs typeface="Arial" pitchFamily="34" charset="0"/>
              </a:rPr>
              <a:t>inainte</a:t>
            </a:r>
            <a:r>
              <a:rPr lang="en-US" dirty="0" smtClean="0">
                <a:latin typeface="Arial" pitchFamily="34" charset="0"/>
                <a:cs typeface="Arial" pitchFamily="34" charset="0"/>
              </a:rPr>
              <a:t> de </a:t>
            </a:r>
            <a:r>
              <a:rPr lang="en-US" dirty="0" err="1" smtClean="0">
                <a:latin typeface="Arial" pitchFamily="34" charset="0"/>
                <a:cs typeface="Arial" pitchFamily="34" charset="0"/>
              </a:rPr>
              <a:t>eliminarea</a:t>
            </a:r>
            <a:r>
              <a:rPr lang="en-US" dirty="0" smtClean="0">
                <a:latin typeface="Arial" pitchFamily="34" charset="0"/>
                <a:cs typeface="Arial" pitchFamily="34" charset="0"/>
              </a:rPr>
              <a:t> </a:t>
            </a:r>
            <a:r>
              <a:rPr lang="en-US" dirty="0" err="1" smtClean="0">
                <a:latin typeface="Arial" pitchFamily="34" charset="0"/>
                <a:cs typeface="Arial" pitchFamily="34" charset="0"/>
              </a:rPr>
              <a:t>lor</a:t>
            </a:r>
            <a:r>
              <a:rPr lang="en-US" dirty="0" smtClean="0">
                <a:latin typeface="Arial" pitchFamily="34" charset="0"/>
                <a:cs typeface="Arial" pitchFamily="34" charset="0"/>
              </a:rPr>
              <a:t> in </a:t>
            </a:r>
            <a:r>
              <a:rPr lang="en-US" dirty="0" err="1" smtClean="0">
                <a:latin typeface="Arial" pitchFamily="34" charset="0"/>
                <a:cs typeface="Arial" pitchFamily="34" charset="0"/>
              </a:rPr>
              <a:t>apa</a:t>
            </a:r>
            <a:r>
              <a:rPr lang="en-US" dirty="0" smtClean="0">
                <a:latin typeface="Arial" pitchFamily="34" charset="0"/>
                <a:cs typeface="Arial" pitchFamily="34" charset="0"/>
              </a:rPr>
              <a:t>.</a:t>
            </a:r>
          </a:p>
          <a:p>
            <a:pPr algn="just">
              <a:buFont typeface="Wingdings" pitchFamily="2" charset="2"/>
              <a:buChar char="ü"/>
            </a:pPr>
            <a:r>
              <a:rPr lang="en-US" dirty="0" smtClean="0">
                <a:latin typeface="Arial" pitchFamily="34" charset="0"/>
                <a:cs typeface="Arial" pitchFamily="34" charset="0"/>
              </a:rPr>
              <a:t>  </a:t>
            </a:r>
            <a:r>
              <a:rPr lang="en-US" dirty="0" err="1" smtClean="0">
                <a:latin typeface="Arial" pitchFamily="34" charset="0"/>
                <a:cs typeface="Arial" pitchFamily="34" charset="0"/>
              </a:rPr>
              <a:t>Inzestrarea</a:t>
            </a:r>
            <a:r>
              <a:rPr lang="en-US" dirty="0" smtClean="0">
                <a:latin typeface="Arial" pitchFamily="34" charset="0"/>
                <a:cs typeface="Arial" pitchFamily="34" charset="0"/>
              </a:rPr>
              <a:t> cu </a:t>
            </a:r>
            <a:r>
              <a:rPr lang="en-US" dirty="0" err="1" smtClean="0">
                <a:latin typeface="Arial" pitchFamily="34" charset="0"/>
                <a:cs typeface="Arial" pitchFamily="34" charset="0"/>
              </a:rPr>
              <a:t>sisteme</a:t>
            </a:r>
            <a:r>
              <a:rPr lang="en-US" dirty="0" smtClean="0">
                <a:latin typeface="Arial" pitchFamily="34" charset="0"/>
                <a:cs typeface="Arial" pitchFamily="34" charset="0"/>
              </a:rPr>
              <a:t> de </a:t>
            </a:r>
            <a:r>
              <a:rPr lang="en-US" dirty="0" err="1" smtClean="0">
                <a:latin typeface="Arial" pitchFamily="34" charset="0"/>
                <a:cs typeface="Arial" pitchFamily="34" charset="0"/>
              </a:rPr>
              <a:t>retinere</a:t>
            </a:r>
            <a:r>
              <a:rPr lang="en-US" dirty="0" smtClean="0">
                <a:latin typeface="Arial" pitchFamily="34" charset="0"/>
                <a:cs typeface="Arial" pitchFamily="34" charset="0"/>
              </a:rPr>
              <a:t> </a:t>
            </a:r>
            <a:r>
              <a:rPr lang="en-US" dirty="0" err="1" smtClean="0">
                <a:latin typeface="Arial" pitchFamily="34" charset="0"/>
                <a:cs typeface="Arial" pitchFamily="34" charset="0"/>
              </a:rPr>
              <a:t>si</a:t>
            </a:r>
            <a:r>
              <a:rPr lang="en-US" dirty="0" smtClean="0">
                <a:latin typeface="Arial" pitchFamily="34" charset="0"/>
                <a:cs typeface="Arial" pitchFamily="34" charset="0"/>
              </a:rPr>
              <a:t>         </a:t>
            </a:r>
            <a:r>
              <a:rPr lang="en-US" dirty="0" err="1" smtClean="0">
                <a:latin typeface="Arial" pitchFamily="34" charset="0"/>
                <a:cs typeface="Arial" pitchFamily="34" charset="0"/>
              </a:rPr>
              <a:t>colectare</a:t>
            </a:r>
            <a:r>
              <a:rPr lang="en-US" dirty="0" smtClean="0">
                <a:latin typeface="Arial" pitchFamily="34" charset="0"/>
                <a:cs typeface="Arial" pitchFamily="34" charset="0"/>
              </a:rPr>
              <a:t> a </a:t>
            </a:r>
            <a:r>
              <a:rPr lang="en-US" dirty="0" err="1" smtClean="0">
                <a:latin typeface="Arial" pitchFamily="34" charset="0"/>
                <a:cs typeface="Arial" pitchFamily="34" charset="0"/>
              </a:rPr>
              <a:t>substantelor</a:t>
            </a:r>
            <a:r>
              <a:rPr lang="en-US" dirty="0" smtClean="0">
                <a:latin typeface="Arial" pitchFamily="34" charset="0"/>
                <a:cs typeface="Arial" pitchFamily="34" charset="0"/>
              </a:rPr>
              <a:t> radioactive din ape </a:t>
            </a:r>
            <a:r>
              <a:rPr lang="en-US" dirty="0" err="1" smtClean="0">
                <a:latin typeface="Arial" pitchFamily="34" charset="0"/>
                <a:cs typeface="Arial" pitchFamily="34" charset="0"/>
              </a:rPr>
              <a:t>reziduale</a:t>
            </a:r>
            <a:r>
              <a:rPr lang="en-US"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439</TotalTime>
  <Words>827</Words>
  <Application>Microsoft Office PowerPoint</Application>
  <PresentationFormat>On-screen Show (4:3)</PresentationFormat>
  <Paragraphs>100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Urban</vt:lpstr>
      <vt:lpstr>PROBLEME DE MEDIU IN JUDEȚUL GALATI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PROBLEME DE MEDIU IN JUDETUL GALATI</dc:title>
  <dc:creator>Alexandra</dc:creator>
  <cp:lastModifiedBy>Ler</cp:lastModifiedBy>
  <cp:revision>37</cp:revision>
  <dcterms:created xsi:type="dcterms:W3CDTF">2017-11-22T15:19:36Z</dcterms:created>
  <dcterms:modified xsi:type="dcterms:W3CDTF">2017-12-08T10:33:14Z</dcterms:modified>
</cp:coreProperties>
</file>