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19.xml"/>
  <Override ContentType="application/vnd.openxmlformats-officedocument.presentationml.slideLayout+xml" PartName="/ppt/slideLayouts/slideLayout7.xml"/>
  <Override ContentType="application/vnd.openxmlformats-officedocument.presentationml.slideLayout+xml" PartName="/ppt/slideLayouts/slideLayout8.xml"/>
  <Default ContentType="image/png" Extension="png"/>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theme+xml" PartName="/ppt/theme/theme1.xml"/>
  <Default ContentType="image/jpeg" Extension="jpeg"/>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Layout+xml" PartName="/ppt/slideLayouts/slideLayout1.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3" r:id="rId2"/>
    <p:sldId id="256" r:id="rId3"/>
    <p:sldId id="274" r:id="rId4"/>
    <p:sldId id="257" r:id="rId5"/>
    <p:sldId id="258" r:id="rId6"/>
    <p:sldId id="259" r:id="rId7"/>
    <p:sldId id="262" r:id="rId8"/>
    <p:sldId id="260" r:id="rId9"/>
    <p:sldId id="275" r:id="rId10"/>
    <p:sldId id="267" r:id="rId11"/>
    <p:sldId id="266" r:id="rId12"/>
    <p:sldId id="264" r:id="rId13"/>
    <p:sldId id="265" r:id="rId14"/>
    <p:sldId id="273" r:id="rId15"/>
    <p:sldId id="270" r:id="rId16"/>
    <p:sldId id="268" r:id="rId17"/>
    <p:sldId id="271" r:id="rId18"/>
    <p:sldId id="272" r:id="rId19"/>
    <p:sldId id="269"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F0C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2/24/2019</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2/24/2019</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2/24/2019</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2/24/2019</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2/24/2019</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2/24/2019</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2/24/2019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2/24/2019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2/24/2019</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pn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 Id="rId4" Target="../media/image4.jpeg" Type="http://schemas.openxmlformats.org/officeDocument/2006/relationships/image"/></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arget="../media/image19.jpeg" Type="http://schemas.openxmlformats.org/officeDocument/2006/relationships/image"/><Relationship Id="rId1" Target="../slideLayouts/slideLayout4.xml" Type="http://schemas.openxmlformats.org/officeDocument/2006/relationships/slideLayout"/></Relationships>
</file>

<file path=ppt/slides/_rels/slide21.xml.rels><?xml version="1.0" encoding="UTF-8" standalone="yes" ?><Relationships xmlns="http://schemas.openxmlformats.org/package/2006/relationships"><Relationship Id="rId2" Target="../media/image20.jpeg" Type="http://schemas.openxmlformats.org/officeDocument/2006/relationships/image"/><Relationship Id="rId1" Target="../slideLayouts/slideLayout4.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arget="../media/image25.png" Type="http://schemas.openxmlformats.org/officeDocument/2006/relationships/image"/><Relationship Id="rId2" Target="../media/image24.jpeg" Type="http://schemas.openxmlformats.org/officeDocument/2006/relationships/image"/><Relationship Id="rId1" Target="../slideLayouts/slideLayout7.xml" Type="http://schemas.openxmlformats.org/officeDocument/2006/relationships/slideLayout"/><Relationship Id="rId6" Target="../media/image28.jpeg" Type="http://schemas.openxmlformats.org/officeDocument/2006/relationships/image"/><Relationship Id="rId5" Target="../media/image27.jpeg" Type="http://schemas.openxmlformats.org/officeDocument/2006/relationships/image"/><Relationship Id="rId4" Target="../media/image26.jpeg" Type="http://schemas.openxmlformats.org/officeDocument/2006/relationships/image"/></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cology.md/md/tag/acoperi%C5%9Furi+verz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arget="../media/image11.jpeg" Type="http://schemas.openxmlformats.org/officeDocument/2006/relationships/imag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062912" cy="2576512"/>
          </a:xfrm>
        </p:spPr>
        <p:txBody>
          <a:bodyPr/>
          <a:lstStyle/>
          <a:p>
            <a:pPr algn="l"/>
            <a:r>
              <a:rPr lang="en-US" dirty="0" err="1" smtClean="0">
                <a:latin typeface="Bodoni MT Black" pitchFamily="18" charset="0"/>
              </a:rPr>
              <a:t>Plantele</a:t>
            </a:r>
            <a:r>
              <a:rPr lang="en-US" dirty="0" smtClean="0">
                <a:latin typeface="Bodoni MT Black" pitchFamily="18" charset="0"/>
              </a:rPr>
              <a:t> --&gt;                       </a:t>
            </a:r>
            <a:r>
              <a:rPr lang="en-US" dirty="0" err="1" smtClean="0">
                <a:latin typeface="Bodoni MT Black" pitchFamily="18" charset="0"/>
              </a:rPr>
              <a:t>surs</a:t>
            </a:r>
            <a:r>
              <a:rPr lang="ro-RO" dirty="0" smtClean="0">
                <a:latin typeface="Bodoni MT Black" pitchFamily="18" charset="0"/>
              </a:rPr>
              <a:t>ă de energie </a:t>
            </a:r>
            <a:endParaRPr lang="en-US" dirty="0">
              <a:latin typeface="Bodoni MT Black" pitchFamily="18" charset="0"/>
            </a:endParaRPr>
          </a:p>
        </p:txBody>
      </p:sp>
      <p:sp>
        <p:nvSpPr>
          <p:cNvPr id="3" name="Subtitle 2"/>
          <p:cNvSpPr>
            <a:spLocks noGrp="1"/>
          </p:cNvSpPr>
          <p:nvPr>
            <p:ph type="subTitle" idx="1"/>
          </p:nvPr>
        </p:nvSpPr>
        <p:spPr>
          <a:xfrm>
            <a:off x="0" y="4800600"/>
            <a:ext cx="8977312" cy="2057400"/>
          </a:xfrm>
        </p:spPr>
        <p:txBody>
          <a:bodyPr>
            <a:normAutofit/>
          </a:bodyPr>
          <a:lstStyle/>
          <a:p>
            <a:pPr algn="ctr"/>
            <a:r>
              <a:rPr lang="ro-RO" sz="3200" dirty="0" smtClean="0">
                <a:solidFill>
                  <a:schemeClr val="bg1"/>
                </a:solidFill>
                <a:latin typeface="Bell MT" pitchFamily="18" charset="0"/>
              </a:rPr>
              <a:t>Nume</a:t>
            </a:r>
            <a:r>
              <a:rPr lang="en-US" sz="3200" dirty="0" smtClean="0">
                <a:solidFill>
                  <a:schemeClr val="bg1"/>
                </a:solidFill>
                <a:latin typeface="Bell MT" pitchFamily="18" charset="0"/>
              </a:rPr>
              <a:t>: Com</a:t>
            </a:r>
            <a:r>
              <a:rPr lang="ro-RO" sz="3200" dirty="0" smtClean="0">
                <a:solidFill>
                  <a:schemeClr val="bg1"/>
                </a:solidFill>
                <a:latin typeface="Bell MT" pitchFamily="18" charset="0"/>
              </a:rPr>
              <a:t>ănescu Andreea-Loredana </a:t>
            </a:r>
          </a:p>
          <a:p>
            <a:pPr algn="ctr"/>
            <a:r>
              <a:rPr lang="ro-RO" sz="3200" dirty="0" smtClean="0">
                <a:solidFill>
                  <a:schemeClr val="bg1"/>
                </a:solidFill>
                <a:latin typeface="Bell MT" pitchFamily="18" charset="0"/>
              </a:rPr>
              <a:t>             Filipoiu Andreea-Giulia  </a:t>
            </a:r>
          </a:p>
          <a:p>
            <a:pPr algn="ctr"/>
            <a:r>
              <a:rPr lang="ro-RO" sz="3200" dirty="0" smtClean="0">
                <a:solidFill>
                  <a:schemeClr val="bg1"/>
                </a:solidFill>
                <a:latin typeface="Bell MT" pitchFamily="18" charset="0"/>
              </a:rPr>
              <a:t>Clasa</a:t>
            </a:r>
            <a:r>
              <a:rPr lang="en-US" sz="3200" dirty="0" smtClean="0">
                <a:solidFill>
                  <a:schemeClr val="bg1"/>
                </a:solidFill>
                <a:latin typeface="Bell MT" pitchFamily="18" charset="0"/>
              </a:rPr>
              <a:t>: a XII-a E</a:t>
            </a:r>
            <a:endParaRPr lang="ro-RO" sz="3200" dirty="0" smtClean="0">
              <a:solidFill>
                <a:schemeClr val="bg1"/>
              </a:solidFill>
              <a:latin typeface="Bell MT" pitchFamily="18" charset="0"/>
            </a:endParaRPr>
          </a:p>
          <a:p>
            <a:pPr algn="ctr"/>
            <a:r>
              <a:rPr lang="ro-RO" sz="3200" dirty="0" smtClean="0">
                <a:solidFill>
                  <a:schemeClr val="bg1"/>
                </a:solidFill>
                <a:latin typeface="Bell MT" pitchFamily="18" charset="0"/>
              </a:rPr>
              <a:t>Liceul teoretic </a:t>
            </a:r>
            <a:r>
              <a:rPr lang="en-US" sz="3200" dirty="0" smtClean="0">
                <a:solidFill>
                  <a:schemeClr val="bg1"/>
                </a:solidFill>
                <a:latin typeface="Bell MT" pitchFamily="18" charset="0"/>
              </a:rPr>
              <a:t>“Emil </a:t>
            </a:r>
            <a:r>
              <a:rPr lang="en-US" sz="3200" dirty="0" err="1" smtClean="0">
                <a:solidFill>
                  <a:schemeClr val="bg1"/>
                </a:solidFill>
                <a:latin typeface="Bell MT" pitchFamily="18" charset="0"/>
              </a:rPr>
              <a:t>Racovi</a:t>
            </a:r>
            <a:r>
              <a:rPr lang="ro-RO" sz="3200" dirty="0" smtClean="0">
                <a:solidFill>
                  <a:schemeClr val="bg1"/>
                </a:solidFill>
                <a:latin typeface="Bell MT" pitchFamily="18" charset="0"/>
              </a:rPr>
              <a:t>ță</a:t>
            </a:r>
            <a:r>
              <a:rPr lang="en-US" sz="3200" dirty="0" smtClean="0">
                <a:solidFill>
                  <a:schemeClr val="bg1"/>
                </a:solidFill>
                <a:latin typeface="Bell MT" pitchFamily="18" charset="0"/>
              </a:rPr>
              <a:t>”</a:t>
            </a:r>
            <a:r>
              <a:rPr lang="ro-RO" sz="3200" dirty="0" smtClean="0">
                <a:solidFill>
                  <a:schemeClr val="bg1"/>
                </a:solidFill>
                <a:latin typeface="Bell MT" pitchFamily="18" charset="0"/>
              </a:rPr>
              <a:t> Galați</a:t>
            </a:r>
            <a:endParaRPr lang="en-US" sz="3200" dirty="0" smtClean="0">
              <a:solidFill>
                <a:schemeClr val="bg1"/>
              </a:solidFill>
              <a:latin typeface="Bell MT" pitchFamily="18" charset="0"/>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799" y="649286"/>
            <a:ext cx="2390775" cy="536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420687"/>
            <a:ext cx="1414463" cy="993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C:\Users\Elev\Downloads\1550682424252blob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1905000"/>
            <a:ext cx="2038350" cy="1752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Brichetele din rumeguș</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err="1" smtClean="0"/>
              <a:t>Brichetele</a:t>
            </a:r>
            <a:r>
              <a:rPr lang="en-US" dirty="0" smtClean="0"/>
              <a:t> din </a:t>
            </a:r>
            <a:r>
              <a:rPr lang="en-US" dirty="0" err="1" smtClean="0"/>
              <a:t>rumegu</a:t>
            </a:r>
            <a:r>
              <a:rPr lang="ro-RO" dirty="0" smtClean="0"/>
              <a:t>ș sunt cel mai nou produs combustibil utilizat pentru încălzirea locuințelor  și cel mai eco cu putință.</a:t>
            </a:r>
          </a:p>
          <a:p>
            <a:r>
              <a:rPr lang="ro-RO" dirty="0" smtClean="0"/>
              <a:t>Brichetele au apărut din nevoia de a recicla acest deșeu lemnos care amenința atât oamenii cât și mediul înconjurător.</a:t>
            </a:r>
            <a:endParaRPr lang="en-US" dirty="0"/>
          </a:p>
        </p:txBody>
      </p:sp>
      <p:pic>
        <p:nvPicPr>
          <p:cNvPr id="5" name="Content Placeholder 4" descr="brichete1.jpg"/>
          <p:cNvPicPr>
            <a:picLocks noGrp="1" noChangeAspect="1"/>
          </p:cNvPicPr>
          <p:nvPr>
            <p:ph sz="half" idx="2"/>
          </p:nvPr>
        </p:nvPicPr>
        <p:blipFill>
          <a:blip r:embed="rId2" cstate="print"/>
          <a:stretch>
            <a:fillRect/>
          </a:stretch>
        </p:blipFill>
        <p:spPr>
          <a:xfrm>
            <a:off x="5257800" y="2362200"/>
            <a:ext cx="3429000"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1"/>
            <a:ext cx="4038600" cy="5715000"/>
          </a:xfrm>
        </p:spPr>
        <p:txBody>
          <a:bodyPr>
            <a:normAutofit/>
          </a:bodyPr>
          <a:lstStyle/>
          <a:p>
            <a:r>
              <a:rPr lang="en-US" dirty="0" err="1" smtClean="0">
                <a:solidFill>
                  <a:schemeClr val="bg1"/>
                </a:solidFill>
              </a:rPr>
              <a:t>Brichete</a:t>
            </a:r>
            <a:r>
              <a:rPr lang="ro-RO" dirty="0" smtClean="0">
                <a:solidFill>
                  <a:schemeClr val="bg1"/>
                </a:solidFill>
              </a:rPr>
              <a:t>le</a:t>
            </a:r>
            <a:r>
              <a:rPr lang="en-US" dirty="0" smtClean="0">
                <a:solidFill>
                  <a:schemeClr val="bg1"/>
                </a:solidFill>
              </a:rPr>
              <a:t> </a:t>
            </a:r>
            <a:r>
              <a:rPr lang="en-US" dirty="0" err="1" smtClean="0">
                <a:solidFill>
                  <a:schemeClr val="bg1"/>
                </a:solidFill>
              </a:rPr>
              <a:t>ard</a:t>
            </a:r>
            <a:r>
              <a:rPr lang="en-US" dirty="0" smtClean="0">
                <a:solidFill>
                  <a:schemeClr val="bg1"/>
                </a:solidFill>
              </a:rPr>
              <a:t> </a:t>
            </a:r>
            <a:r>
              <a:rPr lang="en-US" dirty="0" err="1" smtClean="0">
                <a:solidFill>
                  <a:schemeClr val="bg1"/>
                </a:solidFill>
              </a:rPr>
              <a:t>intr</a:t>
            </a:r>
            <a:r>
              <a:rPr lang="en-US" dirty="0" smtClean="0">
                <a:solidFill>
                  <a:schemeClr val="bg1"/>
                </a:solidFill>
              </a:rPr>
              <a:t>-o </a:t>
            </a:r>
            <a:r>
              <a:rPr lang="en-US" dirty="0" err="1" smtClean="0">
                <a:solidFill>
                  <a:schemeClr val="bg1"/>
                </a:solidFill>
              </a:rPr>
              <a:t>maniera</a:t>
            </a:r>
            <a:r>
              <a:rPr lang="en-US" dirty="0" smtClean="0">
                <a:solidFill>
                  <a:schemeClr val="bg1"/>
                </a:solidFill>
              </a:rPr>
              <a:t> </a:t>
            </a:r>
            <a:r>
              <a:rPr lang="en-US" dirty="0" err="1" smtClean="0">
                <a:solidFill>
                  <a:schemeClr val="bg1"/>
                </a:solidFill>
              </a:rPr>
              <a:t>controlata</a:t>
            </a:r>
            <a:r>
              <a:rPr lang="en-US" dirty="0" smtClean="0">
                <a:solidFill>
                  <a:schemeClr val="bg1"/>
                </a:solidFill>
              </a:rPr>
              <a:t>,  </a:t>
            </a:r>
            <a:r>
              <a:rPr lang="en-US" dirty="0" err="1" smtClean="0">
                <a:solidFill>
                  <a:schemeClr val="bg1"/>
                </a:solidFill>
              </a:rPr>
              <a:t>incet</a:t>
            </a:r>
            <a:r>
              <a:rPr lang="en-US" dirty="0" smtClean="0">
                <a:solidFill>
                  <a:schemeClr val="bg1"/>
                </a:solidFill>
              </a:rPr>
              <a:t> </a:t>
            </a:r>
            <a:r>
              <a:rPr lang="en-US" dirty="0" err="1" smtClean="0">
                <a:solidFill>
                  <a:schemeClr val="bg1"/>
                </a:solidFill>
              </a:rPr>
              <a:t>si</a:t>
            </a:r>
            <a:r>
              <a:rPr lang="en-US" dirty="0" smtClean="0">
                <a:solidFill>
                  <a:schemeClr val="bg1"/>
                </a:solidFill>
              </a:rPr>
              <a:t> </a:t>
            </a:r>
            <a:r>
              <a:rPr lang="en-US" dirty="0" err="1" smtClean="0">
                <a:solidFill>
                  <a:schemeClr val="bg1"/>
                </a:solidFill>
              </a:rPr>
              <a:t>eficient</a:t>
            </a:r>
            <a:r>
              <a:rPr lang="en-US" dirty="0" smtClean="0">
                <a:solidFill>
                  <a:schemeClr val="bg1"/>
                </a:solidFill>
              </a:rPr>
              <a:t> </a:t>
            </a:r>
            <a:r>
              <a:rPr lang="en-US" dirty="0" err="1" smtClean="0">
                <a:solidFill>
                  <a:schemeClr val="bg1"/>
                </a:solidFill>
              </a:rPr>
              <a:t>datorita</a:t>
            </a:r>
            <a:r>
              <a:rPr lang="en-US" dirty="0" smtClean="0">
                <a:solidFill>
                  <a:schemeClr val="bg1"/>
                </a:solidFill>
              </a:rPr>
              <a:t> </a:t>
            </a:r>
            <a:r>
              <a:rPr lang="en-US" dirty="0" err="1" smtClean="0">
                <a:solidFill>
                  <a:schemeClr val="bg1"/>
                </a:solidFill>
              </a:rPr>
              <a:t>procentului</a:t>
            </a:r>
            <a:r>
              <a:rPr lang="en-US" dirty="0" smtClean="0">
                <a:solidFill>
                  <a:schemeClr val="bg1"/>
                </a:solidFill>
              </a:rPr>
              <a:t> </a:t>
            </a:r>
            <a:r>
              <a:rPr lang="en-US" dirty="0" err="1" smtClean="0">
                <a:solidFill>
                  <a:schemeClr val="bg1"/>
                </a:solidFill>
              </a:rPr>
              <a:t>mic</a:t>
            </a:r>
            <a:r>
              <a:rPr lang="en-US" dirty="0" smtClean="0">
                <a:solidFill>
                  <a:schemeClr val="bg1"/>
                </a:solidFill>
              </a:rPr>
              <a:t> de </a:t>
            </a:r>
            <a:r>
              <a:rPr lang="en-US" dirty="0" err="1" smtClean="0">
                <a:solidFill>
                  <a:schemeClr val="bg1"/>
                </a:solidFill>
              </a:rPr>
              <a:t>umiditate</a:t>
            </a:r>
            <a:r>
              <a:rPr lang="en-US" dirty="0" smtClean="0">
                <a:solidFill>
                  <a:schemeClr val="bg1"/>
                </a:solidFill>
              </a:rPr>
              <a:t>, </a:t>
            </a:r>
            <a:r>
              <a:rPr lang="en-US" dirty="0" err="1" smtClean="0">
                <a:solidFill>
                  <a:schemeClr val="bg1"/>
                </a:solidFill>
              </a:rPr>
              <a:t>densitatea</a:t>
            </a:r>
            <a:r>
              <a:rPr lang="en-US" dirty="0" smtClean="0">
                <a:solidFill>
                  <a:schemeClr val="bg1"/>
                </a:solidFill>
              </a:rPr>
              <a:t> mare </a:t>
            </a:r>
            <a:r>
              <a:rPr lang="en-US" dirty="0" err="1" smtClean="0">
                <a:solidFill>
                  <a:schemeClr val="bg1"/>
                </a:solidFill>
              </a:rPr>
              <a:t>si</a:t>
            </a:r>
            <a:r>
              <a:rPr lang="en-US" dirty="0" smtClean="0">
                <a:solidFill>
                  <a:schemeClr val="bg1"/>
                </a:solidFill>
              </a:rPr>
              <a:t> </a:t>
            </a:r>
            <a:r>
              <a:rPr lang="en-US" dirty="0" err="1" smtClean="0">
                <a:solidFill>
                  <a:schemeClr val="bg1"/>
                </a:solidFill>
              </a:rPr>
              <a:t>continutul</a:t>
            </a:r>
            <a:r>
              <a:rPr lang="en-US" dirty="0" smtClean="0">
                <a:solidFill>
                  <a:schemeClr val="bg1"/>
                </a:solidFill>
              </a:rPr>
              <a:t> </a:t>
            </a:r>
            <a:r>
              <a:rPr lang="en-US" dirty="0" err="1" smtClean="0">
                <a:solidFill>
                  <a:schemeClr val="bg1"/>
                </a:solidFill>
              </a:rPr>
              <a:t>redus</a:t>
            </a:r>
            <a:r>
              <a:rPr lang="en-US" dirty="0" smtClean="0">
                <a:solidFill>
                  <a:schemeClr val="bg1"/>
                </a:solidFill>
              </a:rPr>
              <a:t> de </a:t>
            </a:r>
            <a:r>
              <a:rPr lang="en-US" dirty="0" err="1" smtClean="0">
                <a:solidFill>
                  <a:schemeClr val="bg1"/>
                </a:solidFill>
              </a:rPr>
              <a:t>cenusa</a:t>
            </a:r>
            <a:r>
              <a:rPr lang="en-US" dirty="0" smtClean="0">
                <a:solidFill>
                  <a:schemeClr val="bg1"/>
                </a:solidFill>
              </a:rPr>
              <a:t>.  Din </a:t>
            </a:r>
            <a:r>
              <a:rPr lang="en-US" dirty="0" err="1" smtClean="0">
                <a:solidFill>
                  <a:schemeClr val="bg1"/>
                </a:solidFill>
              </a:rPr>
              <a:t>ce</a:t>
            </a:r>
            <a:r>
              <a:rPr lang="en-US" dirty="0" smtClean="0">
                <a:solidFill>
                  <a:schemeClr val="bg1"/>
                </a:solidFill>
              </a:rPr>
              <a:t> in </a:t>
            </a:r>
            <a:r>
              <a:rPr lang="en-US" dirty="0" err="1" smtClean="0">
                <a:solidFill>
                  <a:schemeClr val="bg1"/>
                </a:solidFill>
              </a:rPr>
              <a:t>ce</a:t>
            </a:r>
            <a:r>
              <a:rPr lang="en-US" dirty="0" smtClean="0">
                <a:solidFill>
                  <a:schemeClr val="bg1"/>
                </a:solidFill>
              </a:rPr>
              <a:t> </a:t>
            </a:r>
            <a:r>
              <a:rPr lang="en-US" dirty="0" err="1" smtClean="0">
                <a:solidFill>
                  <a:schemeClr val="bg1"/>
                </a:solidFill>
              </a:rPr>
              <a:t>mai</a:t>
            </a:r>
            <a:r>
              <a:rPr lang="en-US" dirty="0" smtClean="0">
                <a:solidFill>
                  <a:schemeClr val="bg1"/>
                </a:solidFill>
              </a:rPr>
              <a:t> </a:t>
            </a:r>
            <a:r>
              <a:rPr lang="en-US" dirty="0" err="1" smtClean="0">
                <a:solidFill>
                  <a:schemeClr val="bg1"/>
                </a:solidFill>
              </a:rPr>
              <a:t>mult</a:t>
            </a:r>
            <a:r>
              <a:rPr lang="en-US" dirty="0" smtClean="0">
                <a:solidFill>
                  <a:schemeClr val="bg1"/>
                </a:solidFill>
              </a:rPr>
              <a:t> </a:t>
            </a:r>
            <a:r>
              <a:rPr lang="en-US" dirty="0" err="1" smtClean="0">
                <a:solidFill>
                  <a:schemeClr val="bg1"/>
                </a:solidFill>
              </a:rPr>
              <a:t>brichetele</a:t>
            </a:r>
            <a:r>
              <a:rPr lang="en-US" dirty="0" smtClean="0">
                <a:solidFill>
                  <a:schemeClr val="bg1"/>
                </a:solidFill>
              </a:rPr>
              <a:t> </a:t>
            </a:r>
            <a:r>
              <a:rPr lang="en-US" dirty="0" err="1" smtClean="0">
                <a:solidFill>
                  <a:schemeClr val="bg1"/>
                </a:solidFill>
              </a:rPr>
              <a:t>sunt</a:t>
            </a:r>
            <a:r>
              <a:rPr lang="en-US" dirty="0" smtClean="0">
                <a:solidFill>
                  <a:schemeClr val="bg1"/>
                </a:solidFill>
              </a:rPr>
              <a:t> </a:t>
            </a:r>
            <a:r>
              <a:rPr lang="en-US" dirty="0" err="1" smtClean="0">
                <a:solidFill>
                  <a:schemeClr val="bg1"/>
                </a:solidFill>
              </a:rPr>
              <a:t>utilizate</a:t>
            </a:r>
            <a:r>
              <a:rPr lang="en-US" dirty="0" smtClean="0">
                <a:solidFill>
                  <a:schemeClr val="bg1"/>
                </a:solidFill>
              </a:rPr>
              <a:t> </a:t>
            </a:r>
            <a:r>
              <a:rPr lang="en-US" dirty="0" err="1" smtClean="0">
                <a:solidFill>
                  <a:schemeClr val="bg1"/>
                </a:solidFill>
              </a:rPr>
              <a:t>si</a:t>
            </a:r>
            <a:r>
              <a:rPr lang="en-US" dirty="0" smtClean="0">
                <a:solidFill>
                  <a:schemeClr val="bg1"/>
                </a:solidFill>
              </a:rPr>
              <a:t> in </a:t>
            </a:r>
            <a:r>
              <a:rPr lang="en-US" dirty="0" err="1" smtClean="0">
                <a:solidFill>
                  <a:schemeClr val="bg1"/>
                </a:solidFill>
              </a:rPr>
              <a:t>industrie</a:t>
            </a:r>
            <a:r>
              <a:rPr lang="en-US" dirty="0" smtClean="0">
                <a:solidFill>
                  <a:schemeClr val="bg1"/>
                </a:solidFill>
              </a:rPr>
              <a:t> </a:t>
            </a:r>
            <a:r>
              <a:rPr lang="en-US" dirty="0" err="1" smtClean="0">
                <a:solidFill>
                  <a:schemeClr val="bg1"/>
                </a:solidFill>
              </a:rPr>
              <a:t>inlocuind</a:t>
            </a:r>
            <a:r>
              <a:rPr lang="en-US" dirty="0" smtClean="0">
                <a:solidFill>
                  <a:schemeClr val="bg1"/>
                </a:solidFill>
              </a:rPr>
              <a:t> </a:t>
            </a:r>
            <a:r>
              <a:rPr lang="en-US" dirty="0" err="1" smtClean="0">
                <a:solidFill>
                  <a:schemeClr val="bg1"/>
                </a:solidFill>
              </a:rPr>
              <a:t>carbunele</a:t>
            </a:r>
            <a:r>
              <a:rPr lang="en-US" dirty="0" smtClean="0">
                <a:solidFill>
                  <a:schemeClr val="bg1"/>
                </a:solidFill>
              </a:rPr>
              <a:t> ca </a:t>
            </a:r>
            <a:r>
              <a:rPr lang="en-US" dirty="0" err="1" smtClean="0">
                <a:solidFill>
                  <a:schemeClr val="bg1"/>
                </a:solidFill>
              </a:rPr>
              <a:t>combustibil</a:t>
            </a:r>
            <a:r>
              <a:rPr lang="en-US" dirty="0" smtClean="0">
                <a:solidFill>
                  <a:schemeClr val="bg1"/>
                </a:solidFill>
              </a:rPr>
              <a:t> solid</a:t>
            </a:r>
            <a:r>
              <a:rPr lang="ro-RO" dirty="0" smtClean="0">
                <a:solidFill>
                  <a:schemeClr val="bg1"/>
                </a:solidFill>
              </a:rPr>
              <a:t>.</a:t>
            </a:r>
            <a:endParaRPr lang="en-US" dirty="0">
              <a:solidFill>
                <a:schemeClr val="bg1"/>
              </a:solidFill>
            </a:endParaRPr>
          </a:p>
        </p:txBody>
      </p:sp>
      <p:pic>
        <p:nvPicPr>
          <p:cNvPr id="6" name="Content Placeholder 5" descr="images.jpg"/>
          <p:cNvPicPr>
            <a:picLocks noGrp="1" noChangeAspect="1"/>
          </p:cNvPicPr>
          <p:nvPr>
            <p:ph sz="half" idx="2"/>
          </p:nvPr>
        </p:nvPicPr>
        <p:blipFill>
          <a:blip r:embed="rId2" cstate="print"/>
          <a:stretch>
            <a:fillRect/>
          </a:stretch>
        </p:blipFill>
        <p:spPr>
          <a:xfrm>
            <a:off x="5357812" y="2209800"/>
            <a:ext cx="3176588" cy="3276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ctr"/>
            <a:r>
              <a:rPr lang="ro-RO" dirty="0" smtClean="0"/>
              <a:t>Avantaje</a:t>
            </a:r>
            <a:endParaRPr lang="en-US" dirty="0"/>
          </a:p>
        </p:txBody>
      </p:sp>
      <p:sp>
        <p:nvSpPr>
          <p:cNvPr id="3" name="Content Placeholder 2"/>
          <p:cNvSpPr>
            <a:spLocks noGrp="1"/>
          </p:cNvSpPr>
          <p:nvPr>
            <p:ph sz="half" idx="1"/>
          </p:nvPr>
        </p:nvSpPr>
        <p:spPr>
          <a:xfrm>
            <a:off x="457200" y="1828800"/>
            <a:ext cx="4267200" cy="5029200"/>
          </a:xfrm>
        </p:spPr>
        <p:txBody>
          <a:bodyPr>
            <a:normAutofit fontScale="92500" lnSpcReduction="20000"/>
          </a:bodyPr>
          <a:lstStyle/>
          <a:p>
            <a:r>
              <a:rPr lang="en-US" sz="2800" dirty="0" err="1" smtClean="0"/>
              <a:t>eficienta</a:t>
            </a:r>
            <a:r>
              <a:rPr lang="en-US" sz="2800" dirty="0" smtClean="0"/>
              <a:t> </a:t>
            </a:r>
            <a:r>
              <a:rPr lang="en-US" sz="2800" dirty="0" err="1" smtClean="0"/>
              <a:t>spatiului</a:t>
            </a:r>
            <a:r>
              <a:rPr lang="en-US" sz="2800" dirty="0" smtClean="0"/>
              <a:t> de </a:t>
            </a:r>
            <a:r>
              <a:rPr lang="en-US" sz="2800" dirty="0" err="1" smtClean="0"/>
              <a:t>stocare</a:t>
            </a:r>
            <a:r>
              <a:rPr lang="en-US" sz="2800" dirty="0" smtClean="0"/>
              <a:t>, transport </a:t>
            </a:r>
            <a:r>
              <a:rPr lang="en-US" sz="2800" dirty="0" err="1" smtClean="0"/>
              <a:t>si</a:t>
            </a:r>
            <a:r>
              <a:rPr lang="en-US" sz="2800" dirty="0" smtClean="0"/>
              <a:t> </a:t>
            </a:r>
            <a:r>
              <a:rPr lang="en-US" sz="2800" dirty="0" err="1" smtClean="0"/>
              <a:t>utilizare</a:t>
            </a:r>
            <a:r>
              <a:rPr lang="en-US" sz="2800" dirty="0" smtClean="0"/>
              <a:t>;</a:t>
            </a:r>
          </a:p>
          <a:p>
            <a:r>
              <a:rPr lang="en-US" sz="2800" dirty="0" smtClean="0"/>
              <a:t>reduce </a:t>
            </a:r>
            <a:r>
              <a:rPr lang="en-US" sz="2800" dirty="0" err="1" smtClean="0"/>
              <a:t>costul</a:t>
            </a:r>
            <a:r>
              <a:rPr lang="en-US" sz="2800" dirty="0" smtClean="0"/>
              <a:t> de </a:t>
            </a:r>
            <a:r>
              <a:rPr lang="en-US" sz="2800" dirty="0" err="1" smtClean="0"/>
              <a:t>stocare</a:t>
            </a:r>
            <a:r>
              <a:rPr lang="en-US" sz="2800" dirty="0" smtClean="0"/>
              <a:t>, transport </a:t>
            </a:r>
            <a:r>
              <a:rPr lang="en-US" sz="2800" dirty="0" err="1" smtClean="0"/>
              <a:t>si</a:t>
            </a:r>
            <a:r>
              <a:rPr lang="en-US" sz="2800" dirty="0" smtClean="0"/>
              <a:t> </a:t>
            </a:r>
            <a:r>
              <a:rPr lang="en-US" sz="2800" dirty="0" err="1" smtClean="0"/>
              <a:t>manipulare</a:t>
            </a:r>
            <a:r>
              <a:rPr lang="en-US" sz="2800" dirty="0" smtClean="0"/>
              <a:t> de </a:t>
            </a:r>
            <a:r>
              <a:rPr lang="en-US" sz="2800" dirty="0" err="1" smtClean="0"/>
              <a:t>peste</a:t>
            </a:r>
            <a:r>
              <a:rPr lang="en-US" sz="2800" dirty="0" smtClean="0"/>
              <a:t> 10 </a:t>
            </a:r>
            <a:r>
              <a:rPr lang="en-US" sz="2800" dirty="0" err="1" smtClean="0"/>
              <a:t>ori</a:t>
            </a:r>
            <a:r>
              <a:rPr lang="en-US" sz="2800" dirty="0" smtClean="0"/>
              <a:t>;</a:t>
            </a:r>
          </a:p>
          <a:p>
            <a:r>
              <a:rPr lang="ro-RO" sz="2800" dirty="0" err="1" smtClean="0"/>
              <a:t>r</a:t>
            </a:r>
            <a:r>
              <a:rPr lang="en-US" sz="2800" dirty="0" err="1" smtClean="0"/>
              <a:t>ezult</a:t>
            </a:r>
            <a:r>
              <a:rPr lang="ro-RO" sz="2800" dirty="0" smtClean="0"/>
              <a:t>ă </a:t>
            </a:r>
            <a:r>
              <a:rPr lang="it-IT" sz="2800" dirty="0" smtClean="0"/>
              <a:t> produse de diverse tipuri si modele;</a:t>
            </a:r>
            <a:endParaRPr lang="en-US" sz="2800" dirty="0"/>
          </a:p>
        </p:txBody>
      </p:sp>
      <p:sp>
        <p:nvSpPr>
          <p:cNvPr id="4" name="Content Placeholder 3"/>
          <p:cNvSpPr>
            <a:spLocks noGrp="1"/>
          </p:cNvSpPr>
          <p:nvPr>
            <p:ph sz="half" idx="2"/>
          </p:nvPr>
        </p:nvSpPr>
        <p:spPr>
          <a:xfrm>
            <a:off x="5029200" y="1828800"/>
            <a:ext cx="3505200" cy="4648200"/>
          </a:xfrm>
        </p:spPr>
        <p:txBody>
          <a:bodyPr>
            <a:normAutofit fontScale="92500" lnSpcReduction="20000"/>
          </a:bodyPr>
          <a:lstStyle/>
          <a:p>
            <a:r>
              <a:rPr lang="it-IT" dirty="0" smtClean="0"/>
              <a:t> brichetele sunt mult mai curate in utilizare decat alte tipuri de conbustibili (in special carbunele) pentru ca nu contine sul</a:t>
            </a:r>
            <a:r>
              <a:rPr lang="ro-RO" dirty="0" smtClean="0"/>
              <a:t>f</a:t>
            </a:r>
            <a:r>
              <a:rPr lang="en-US" dirty="0" smtClean="0"/>
              <a:t>;</a:t>
            </a:r>
            <a:endParaRPr lang="ro-RO" dirty="0" smtClean="0"/>
          </a:p>
          <a:p>
            <a:r>
              <a:rPr lang="en-US" dirty="0" err="1" smtClean="0"/>
              <a:t>Reducerea</a:t>
            </a:r>
            <a:r>
              <a:rPr lang="en-US" dirty="0" smtClean="0"/>
              <a:t> </a:t>
            </a:r>
            <a:r>
              <a:rPr lang="en-US" dirty="0" err="1" smtClean="0"/>
              <a:t>poluarii</a:t>
            </a:r>
            <a:r>
              <a:rPr lang="en-US" dirty="0" smtClean="0"/>
              <a:t> cu </a:t>
            </a:r>
            <a:r>
              <a:rPr lang="en-US" dirty="0" err="1" smtClean="0"/>
              <a:t>praf</a:t>
            </a:r>
            <a:r>
              <a:rPr lang="en-US" dirty="0" smtClean="0"/>
              <a:t> de </a:t>
            </a:r>
            <a:r>
              <a:rPr lang="en-US" dirty="0" err="1" smtClean="0"/>
              <a:t>rumegus</a:t>
            </a:r>
            <a:r>
              <a:rPr lang="en-US" dirty="0" smtClean="0"/>
              <a:t> </a:t>
            </a:r>
            <a:r>
              <a:rPr lang="en-US" dirty="0" err="1" smtClean="0"/>
              <a:t>poate</a:t>
            </a:r>
            <a:r>
              <a:rPr lang="en-US" dirty="0" smtClean="0"/>
              <a:t> </a:t>
            </a:r>
            <a:r>
              <a:rPr lang="en-US" dirty="0" err="1" smtClean="0"/>
              <a:t>fi</a:t>
            </a:r>
            <a:r>
              <a:rPr lang="en-US" dirty="0" smtClean="0"/>
              <a:t> </a:t>
            </a:r>
            <a:r>
              <a:rPr lang="en-US" dirty="0" err="1" smtClean="0"/>
              <a:t>evitata</a:t>
            </a:r>
            <a:r>
              <a:rPr lang="en-US" dirty="0" smtClean="0"/>
              <a:t> </a:t>
            </a:r>
            <a:r>
              <a:rPr lang="en-US" dirty="0" err="1" smtClean="0"/>
              <a:t>prin</a:t>
            </a:r>
            <a:r>
              <a:rPr lang="en-US" dirty="0" smtClean="0"/>
              <a:t> </a:t>
            </a:r>
            <a:r>
              <a:rPr lang="en-US" dirty="0" err="1" smtClean="0"/>
              <a:t>productia</a:t>
            </a:r>
            <a:r>
              <a:rPr lang="en-US" dirty="0" smtClean="0"/>
              <a:t> de </a:t>
            </a:r>
            <a:r>
              <a:rPr lang="en-US" dirty="0" err="1" smtClean="0"/>
              <a:t>brichete</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62000"/>
            <a:ext cx="4038600" cy="4525963"/>
          </a:xfrm>
        </p:spPr>
        <p:txBody>
          <a:bodyPr>
            <a:normAutofit fontScale="92500" lnSpcReduction="20000"/>
          </a:bodyPr>
          <a:lstStyle/>
          <a:p>
            <a:r>
              <a:rPr lang="it-IT" sz="2400" dirty="0" smtClean="0">
                <a:solidFill>
                  <a:schemeClr val="bg1"/>
                </a:solidFill>
              </a:rPr>
              <a:t>se reduce si pericolul de foc si explozie prin brichetare evitand si costuri suplimentare de prevenire contra incendiilor;</a:t>
            </a:r>
          </a:p>
          <a:p>
            <a:r>
              <a:rPr lang="it-IT" sz="2400" dirty="0" smtClean="0">
                <a:solidFill>
                  <a:schemeClr val="bg1"/>
                </a:solidFill>
              </a:rPr>
              <a:t>Forma fizica a brichetelor si caracteristicile de ardere duc la o mai buna eficienta energetic;  </a:t>
            </a:r>
          </a:p>
          <a:p>
            <a:r>
              <a:rPr lang="en-US" sz="2400" dirty="0" err="1" smtClean="0">
                <a:solidFill>
                  <a:schemeClr val="bg1"/>
                </a:solidFill>
              </a:rPr>
              <a:t>costul</a:t>
            </a:r>
            <a:r>
              <a:rPr lang="en-US" sz="2400" dirty="0" smtClean="0">
                <a:solidFill>
                  <a:schemeClr val="bg1"/>
                </a:solidFill>
              </a:rPr>
              <a:t> </a:t>
            </a:r>
            <a:r>
              <a:rPr lang="en-US" sz="2400" dirty="0" err="1" smtClean="0">
                <a:solidFill>
                  <a:schemeClr val="bg1"/>
                </a:solidFill>
              </a:rPr>
              <a:t>brichetelor</a:t>
            </a:r>
            <a:r>
              <a:rPr lang="en-US" sz="2400" dirty="0" smtClean="0">
                <a:solidFill>
                  <a:schemeClr val="bg1"/>
                </a:solidFill>
              </a:rPr>
              <a:t> </a:t>
            </a:r>
            <a:r>
              <a:rPr lang="en-US" sz="2400" dirty="0" err="1" smtClean="0">
                <a:solidFill>
                  <a:schemeClr val="bg1"/>
                </a:solidFill>
              </a:rPr>
              <a:t>este</a:t>
            </a:r>
            <a:r>
              <a:rPr lang="en-US" sz="2400" dirty="0" smtClean="0">
                <a:solidFill>
                  <a:schemeClr val="bg1"/>
                </a:solidFill>
              </a:rPr>
              <a:t> de </a:t>
            </a:r>
            <a:r>
              <a:rPr lang="en-US" sz="2400" dirty="0" err="1" smtClean="0">
                <a:solidFill>
                  <a:schemeClr val="bg1"/>
                </a:solidFill>
              </a:rPr>
              <a:t>obicei</a:t>
            </a:r>
            <a:r>
              <a:rPr lang="en-US" sz="2400" dirty="0" smtClean="0">
                <a:solidFill>
                  <a:schemeClr val="bg1"/>
                </a:solidFill>
              </a:rPr>
              <a:t> </a:t>
            </a:r>
            <a:r>
              <a:rPr lang="en-US" sz="2400" dirty="0" err="1" smtClean="0">
                <a:solidFill>
                  <a:schemeClr val="bg1"/>
                </a:solidFill>
              </a:rPr>
              <a:t>mai</a:t>
            </a:r>
            <a:r>
              <a:rPr lang="en-US" sz="2400" dirty="0" smtClean="0">
                <a:solidFill>
                  <a:schemeClr val="bg1"/>
                </a:solidFill>
              </a:rPr>
              <a:t> </a:t>
            </a:r>
            <a:r>
              <a:rPr lang="en-US" sz="2400" dirty="0" err="1" smtClean="0">
                <a:solidFill>
                  <a:schemeClr val="bg1"/>
                </a:solidFill>
              </a:rPr>
              <a:t>mic</a:t>
            </a:r>
            <a:r>
              <a:rPr lang="en-US" sz="2400" dirty="0" smtClean="0">
                <a:solidFill>
                  <a:schemeClr val="bg1"/>
                </a:solidFill>
              </a:rPr>
              <a:t> </a:t>
            </a:r>
            <a:r>
              <a:rPr lang="en-US" sz="2400" dirty="0" err="1" smtClean="0">
                <a:solidFill>
                  <a:schemeClr val="bg1"/>
                </a:solidFill>
              </a:rPr>
              <a:t>decat</a:t>
            </a:r>
            <a:r>
              <a:rPr lang="en-US" sz="2400" dirty="0" smtClean="0">
                <a:solidFill>
                  <a:schemeClr val="bg1"/>
                </a:solidFill>
              </a:rPr>
              <a:t> </a:t>
            </a:r>
            <a:r>
              <a:rPr lang="en-US" sz="2400" dirty="0" err="1" smtClean="0">
                <a:solidFill>
                  <a:schemeClr val="bg1"/>
                </a:solidFill>
              </a:rPr>
              <a:t>carbunele</a:t>
            </a:r>
            <a:r>
              <a:rPr lang="en-US" sz="2400" dirty="0" smtClean="0">
                <a:solidFill>
                  <a:schemeClr val="bg1"/>
                </a:solidFill>
              </a:rPr>
              <a:t> </a:t>
            </a:r>
            <a:r>
              <a:rPr lang="en-US" sz="2400" dirty="0" err="1" smtClean="0">
                <a:solidFill>
                  <a:schemeClr val="bg1"/>
                </a:solidFill>
              </a:rPr>
              <a:t>sau</a:t>
            </a:r>
            <a:r>
              <a:rPr lang="en-US" sz="2400" dirty="0" smtClean="0">
                <a:solidFill>
                  <a:schemeClr val="bg1"/>
                </a:solidFill>
              </a:rPr>
              <a:t> </a:t>
            </a:r>
            <a:r>
              <a:rPr lang="en-US" sz="2400" dirty="0" err="1" smtClean="0">
                <a:solidFill>
                  <a:schemeClr val="bg1"/>
                </a:solidFill>
              </a:rPr>
              <a:t>lemnul</a:t>
            </a:r>
            <a:r>
              <a:rPr lang="en-US" sz="2400" dirty="0" smtClean="0">
                <a:solidFill>
                  <a:schemeClr val="bg1"/>
                </a:solidFill>
              </a:rPr>
              <a:t> de </a:t>
            </a:r>
            <a:r>
              <a:rPr lang="en-US" sz="2400" dirty="0" err="1" smtClean="0">
                <a:solidFill>
                  <a:schemeClr val="bg1"/>
                </a:solidFill>
              </a:rPr>
              <a:t>foc</a:t>
            </a:r>
            <a:r>
              <a:rPr lang="en-US" sz="2400" dirty="0" smtClean="0">
                <a:solidFill>
                  <a:schemeClr val="bg1"/>
                </a:solidFill>
              </a:rPr>
              <a:t>;</a:t>
            </a:r>
          </a:p>
          <a:p>
            <a:endParaRPr lang="it-IT" dirty="0" smtClean="0"/>
          </a:p>
          <a:p>
            <a:endParaRPr lang="it-IT" dirty="0" smtClean="0"/>
          </a:p>
          <a:p>
            <a:endParaRPr lang="it-IT" dirty="0" smtClean="0"/>
          </a:p>
          <a:p>
            <a:pPr>
              <a:buNone/>
            </a:pPr>
            <a:endParaRPr lang="en-US" dirty="0"/>
          </a:p>
        </p:txBody>
      </p:sp>
      <p:pic>
        <p:nvPicPr>
          <p:cNvPr id="5" name="Content Placeholder 4" descr="172504_l.jpeg"/>
          <p:cNvPicPr>
            <a:picLocks noGrp="1" noChangeAspect="1"/>
          </p:cNvPicPr>
          <p:nvPr>
            <p:ph sz="half" idx="2"/>
          </p:nvPr>
        </p:nvPicPr>
        <p:blipFill>
          <a:blip r:embed="rId2" cstate="print"/>
          <a:stretch>
            <a:fillRect/>
          </a:stretch>
        </p:blipFill>
        <p:spPr>
          <a:xfrm>
            <a:off x="4572000" y="2514600"/>
            <a:ext cx="4038600" cy="2884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Sacia energetică</a:t>
            </a:r>
            <a:endParaRPr lang="en-US" dirty="0"/>
          </a:p>
        </p:txBody>
      </p:sp>
      <p:pic>
        <p:nvPicPr>
          <p:cNvPr id="4" name="Content Placeholder 3" descr="plantatie06l.jpg"/>
          <p:cNvPicPr>
            <a:picLocks noGrp="1" noChangeAspect="1"/>
          </p:cNvPicPr>
          <p:nvPr>
            <p:ph idx="1"/>
          </p:nvPr>
        </p:nvPicPr>
        <p:blipFill>
          <a:blip r:embed="rId2" cstate="print"/>
          <a:stretch>
            <a:fillRect/>
          </a:stretch>
        </p:blipFill>
        <p:spPr>
          <a:xfrm>
            <a:off x="1524000" y="1882775"/>
            <a:ext cx="6096000" cy="457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Ce este salcia energetică?</a:t>
            </a:r>
            <a:endParaRPr lang="en-US" dirty="0"/>
          </a:p>
        </p:txBody>
      </p:sp>
      <p:sp>
        <p:nvSpPr>
          <p:cNvPr id="5" name="Content Placeholder 4"/>
          <p:cNvSpPr>
            <a:spLocks noGrp="1"/>
          </p:cNvSpPr>
          <p:nvPr>
            <p:ph idx="1"/>
          </p:nvPr>
        </p:nvSpPr>
        <p:spPr/>
        <p:txBody>
          <a:bodyPr/>
          <a:lstStyle/>
          <a:p>
            <a:r>
              <a:rPr lang="ro-RO" sz="2400" dirty="0" smtClean="0">
                <a:solidFill>
                  <a:schemeClr val="bg1"/>
                </a:solidFill>
              </a:rPr>
              <a:t>O specie de salcie cultivată în vederea utilizării în scopuri energetice, se încadrează în grupa de plante</a:t>
            </a:r>
            <a:r>
              <a:rPr lang="en-US" sz="2400" dirty="0" smtClean="0">
                <a:solidFill>
                  <a:schemeClr val="bg1"/>
                </a:solidFill>
              </a:rPr>
              <a:t>:</a:t>
            </a:r>
            <a:r>
              <a:rPr lang="ro-RO" sz="2400" dirty="0" smtClean="0">
                <a:solidFill>
                  <a:schemeClr val="bg1"/>
                </a:solidFill>
              </a:rPr>
              <a:t> SPECII FORESTIERE CU CICLU SCURT DE PRODUCȚIE SI REGENERABILĂ PE CALE VEGETATIVĂ.</a:t>
            </a:r>
          </a:p>
          <a:p>
            <a:r>
              <a:rPr lang="ro-RO" sz="2400" dirty="0" smtClean="0">
                <a:solidFill>
                  <a:schemeClr val="bg1"/>
                </a:solidFill>
              </a:rPr>
              <a:t>Peste 40 de ani de cercetare suedeză.</a:t>
            </a:r>
          </a:p>
          <a:p>
            <a:r>
              <a:rPr lang="ro-RO" sz="2400" dirty="0" smtClean="0">
                <a:solidFill>
                  <a:schemeClr val="bg1"/>
                </a:solidFill>
              </a:rPr>
              <a:t>Obiective urmărite în procesul de cercetare</a:t>
            </a:r>
            <a:r>
              <a:rPr lang="en-US" sz="2400" dirty="0" smtClean="0">
                <a:solidFill>
                  <a:schemeClr val="bg1"/>
                </a:solidFill>
              </a:rPr>
              <a:t>:</a:t>
            </a:r>
          </a:p>
          <a:p>
            <a:pPr>
              <a:buNone/>
            </a:pPr>
            <a:r>
              <a:rPr lang="en-US" sz="2400" dirty="0" smtClean="0">
                <a:solidFill>
                  <a:schemeClr val="bg1"/>
                </a:solidFill>
              </a:rPr>
              <a:t># </a:t>
            </a:r>
            <a:r>
              <a:rPr lang="en-US" sz="2400" dirty="0" err="1" smtClean="0">
                <a:solidFill>
                  <a:schemeClr val="bg1"/>
                </a:solidFill>
              </a:rPr>
              <a:t>cre</a:t>
            </a:r>
            <a:r>
              <a:rPr lang="ro-RO" sz="2400" dirty="0" smtClean="0">
                <a:solidFill>
                  <a:schemeClr val="bg1"/>
                </a:solidFill>
              </a:rPr>
              <a:t>ștere rapidă</a:t>
            </a:r>
          </a:p>
          <a:p>
            <a:pPr>
              <a:buNone/>
            </a:pPr>
            <a:r>
              <a:rPr lang="ro-RO" sz="2400" dirty="0" smtClean="0">
                <a:solidFill>
                  <a:schemeClr val="bg1"/>
                </a:solidFill>
              </a:rPr>
              <a:t># putere calorică ricicată</a:t>
            </a:r>
          </a:p>
          <a:p>
            <a:pPr>
              <a:buNone/>
            </a:pPr>
            <a:r>
              <a:rPr lang="ro-RO" sz="2400" dirty="0" smtClean="0">
                <a:solidFill>
                  <a:schemeClr val="bg1"/>
                </a:solidFill>
              </a:rPr>
              <a:t># rezistență la intemperii și boli</a:t>
            </a:r>
          </a:p>
          <a:p>
            <a:pPr>
              <a:buNone/>
            </a:pPr>
            <a:r>
              <a:rPr lang="ro-RO" sz="2400" dirty="0" smtClean="0">
                <a:solidFill>
                  <a:schemeClr val="bg1"/>
                </a:solidFill>
              </a:rPr>
              <a:t># cost redus</a:t>
            </a:r>
          </a:p>
          <a:p>
            <a:pPr>
              <a:buNone/>
            </a:pPr>
            <a:endParaRPr lang="en-US" sz="2400" dirty="0" smtClean="0"/>
          </a:p>
          <a:p>
            <a:endParaRPr lang="ro-R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Salcia energetică</a:t>
            </a:r>
            <a:endParaRPr lang="en-US" dirty="0"/>
          </a:p>
        </p:txBody>
      </p:sp>
      <p:sp>
        <p:nvSpPr>
          <p:cNvPr id="3" name="Content Placeholder 2"/>
          <p:cNvSpPr>
            <a:spLocks noGrp="1"/>
          </p:cNvSpPr>
          <p:nvPr>
            <p:ph sz="half" idx="1"/>
          </p:nvPr>
        </p:nvSpPr>
        <p:spPr/>
        <p:txBody>
          <a:bodyPr>
            <a:normAutofit fontScale="92500" lnSpcReduction="20000"/>
          </a:bodyPr>
          <a:lstStyle/>
          <a:p>
            <a:r>
              <a:rPr lang="vi-VN" dirty="0" smtClean="0"/>
              <a:t/>
            </a:r>
            <a:br>
              <a:rPr lang="vi-VN" dirty="0" smtClean="0"/>
            </a:br>
            <a:r>
              <a:rPr lang="vi-VN" dirty="0" smtClean="0"/>
              <a:t>Văzută ca o adevărată sursă de energie regenerabilă, în nordul şi vestul Europei, salcia energetică începe să fie apreciată şi în România. În multe judeţe, suprafeţele au crescut chiar şi de 10 ori faţă de acum 2-3 ani, iar fermierii vor să se extindă</a:t>
            </a:r>
            <a:r>
              <a:rPr lang="ro-RO" dirty="0" smtClean="0"/>
              <a:t>.</a:t>
            </a:r>
            <a:endParaRPr lang="en-US" dirty="0"/>
          </a:p>
        </p:txBody>
      </p:sp>
      <p:pic>
        <p:nvPicPr>
          <p:cNvPr id="5" name="Content Placeholder 4" descr="galerie-23.jpg"/>
          <p:cNvPicPr>
            <a:picLocks noGrp="1" noChangeAspect="1"/>
          </p:cNvPicPr>
          <p:nvPr>
            <p:ph sz="half" idx="2"/>
          </p:nvPr>
        </p:nvPicPr>
        <p:blipFill>
          <a:blip r:embed="rId2" cstate="print"/>
          <a:stretch>
            <a:fillRect/>
          </a:stretch>
        </p:blipFill>
        <p:spPr>
          <a:xfrm>
            <a:off x="4648200" y="2639219"/>
            <a:ext cx="4038600" cy="269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De ce salcia energetică?</a:t>
            </a:r>
            <a:endParaRPr lang="en-US" dirty="0"/>
          </a:p>
        </p:txBody>
      </p:sp>
      <p:sp>
        <p:nvSpPr>
          <p:cNvPr id="3" name="Content Placeholder 2"/>
          <p:cNvSpPr>
            <a:spLocks noGrp="1"/>
          </p:cNvSpPr>
          <p:nvPr>
            <p:ph sz="half" idx="1"/>
          </p:nvPr>
        </p:nvSpPr>
        <p:spPr/>
        <p:txBody>
          <a:bodyPr>
            <a:normAutofit/>
          </a:bodyPr>
          <a:lstStyle/>
          <a:p>
            <a:r>
              <a:rPr lang="en-US" sz="3600" dirty="0" err="1" smtClean="0">
                <a:solidFill>
                  <a:schemeClr val="bg1"/>
                </a:solidFill>
              </a:rPr>
              <a:t>Poate</a:t>
            </a:r>
            <a:r>
              <a:rPr lang="en-US" sz="3600" dirty="0" smtClean="0">
                <a:solidFill>
                  <a:schemeClr val="bg1"/>
                </a:solidFill>
              </a:rPr>
              <a:t> </a:t>
            </a:r>
            <a:r>
              <a:rPr lang="en-US" sz="3600" dirty="0" err="1" smtClean="0">
                <a:solidFill>
                  <a:schemeClr val="bg1"/>
                </a:solidFill>
              </a:rPr>
              <a:t>fi</a:t>
            </a:r>
            <a:r>
              <a:rPr lang="en-US" sz="3600" dirty="0" smtClean="0">
                <a:solidFill>
                  <a:schemeClr val="bg1"/>
                </a:solidFill>
              </a:rPr>
              <a:t> </a:t>
            </a:r>
            <a:r>
              <a:rPr lang="en-US" sz="3600" dirty="0" err="1" smtClean="0">
                <a:solidFill>
                  <a:schemeClr val="bg1"/>
                </a:solidFill>
              </a:rPr>
              <a:t>cultivat</a:t>
            </a:r>
            <a:r>
              <a:rPr lang="ro-RO" sz="3600" dirty="0" smtClean="0">
                <a:solidFill>
                  <a:schemeClr val="bg1"/>
                </a:solidFill>
              </a:rPr>
              <a:t>ă pe suprafețe cu înmlăștinare permanentă sau periodică</a:t>
            </a:r>
            <a:endParaRPr lang="en-US" sz="3600" dirty="0">
              <a:solidFill>
                <a:schemeClr val="bg1"/>
              </a:solidFill>
            </a:endParaRPr>
          </a:p>
        </p:txBody>
      </p:sp>
      <p:pic>
        <p:nvPicPr>
          <p:cNvPr id="5" name="Content Placeholder 4" descr="front-picture.jpg"/>
          <p:cNvPicPr>
            <a:picLocks noGrp="1" noChangeAspect="1"/>
          </p:cNvPicPr>
          <p:nvPr>
            <p:ph sz="half" idx="2"/>
          </p:nvPr>
        </p:nvPicPr>
        <p:blipFill>
          <a:blip r:embed="rId2" cstate="print"/>
          <a:stretch>
            <a:fillRect/>
          </a:stretch>
        </p:blipFill>
        <p:spPr>
          <a:xfrm>
            <a:off x="4648200" y="2466969"/>
            <a:ext cx="4038600" cy="3036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3200" dirty="0" smtClean="0"/>
              <a:t>Ce facem cu recolta salciei energetice?</a:t>
            </a:r>
            <a:endParaRPr lang="en-US" sz="3200" dirty="0"/>
          </a:p>
        </p:txBody>
      </p:sp>
      <p:sp>
        <p:nvSpPr>
          <p:cNvPr id="3" name="Content Placeholder 2"/>
          <p:cNvSpPr>
            <a:spLocks noGrp="1"/>
          </p:cNvSpPr>
          <p:nvPr>
            <p:ph idx="1"/>
          </p:nvPr>
        </p:nvSpPr>
        <p:spPr/>
        <p:txBody>
          <a:bodyPr>
            <a:normAutofit fontScale="92500" lnSpcReduction="10000"/>
          </a:bodyPr>
          <a:lstStyle/>
          <a:p>
            <a:r>
              <a:rPr lang="ro-RO" dirty="0" smtClean="0"/>
              <a:t>Se utilizează sub formă de tocătură, în cazane automatizate mici și mijlocii, pentru producția de apă caldă, pentru centrale electrice de cogenerare și ca materie primă pentru fabricarea de brichete sau peleți.</a:t>
            </a:r>
          </a:p>
          <a:p>
            <a:r>
              <a:rPr lang="ro-RO" dirty="0" smtClean="0"/>
              <a:t>Cerere în creștere datorită unităților industriale construite în ultima perioadă</a:t>
            </a:r>
          </a:p>
          <a:p>
            <a:r>
              <a:rPr lang="ro-RO" dirty="0" smtClean="0"/>
              <a:t>Energie regenerabilă</a:t>
            </a:r>
          </a:p>
          <a:p>
            <a:pPr>
              <a:buNone/>
            </a:pPr>
            <a:r>
              <a:rPr lang="ro-RO" dirty="0" smtClean="0"/>
              <a:t>               </a:t>
            </a:r>
            <a:r>
              <a:rPr lang="ro-RO" sz="2600" dirty="0" smtClean="0"/>
              <a:t># se reproduce anual timp de 25-30 de ani</a:t>
            </a:r>
            <a:endParaRPr lang="en-US"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b="1" dirty="0" smtClean="0"/>
              <a:t>Salcia energetică, ideală pentru perdelele forestiere</a:t>
            </a:r>
            <a:endParaRPr lang="en-US" sz="2800" dirty="0"/>
          </a:p>
        </p:txBody>
      </p:sp>
      <p:sp>
        <p:nvSpPr>
          <p:cNvPr id="3" name="Content Placeholder 2"/>
          <p:cNvSpPr>
            <a:spLocks noGrp="1"/>
          </p:cNvSpPr>
          <p:nvPr>
            <p:ph sz="half" idx="1"/>
          </p:nvPr>
        </p:nvSpPr>
        <p:spPr/>
        <p:txBody>
          <a:bodyPr>
            <a:normAutofit fontScale="85000" lnSpcReduction="20000"/>
          </a:bodyPr>
          <a:lstStyle/>
          <a:p>
            <a:r>
              <a:rPr lang="vi-VN" dirty="0" smtClean="0">
                <a:solidFill>
                  <a:schemeClr val="bg1"/>
                </a:solidFill>
              </a:rPr>
              <a:t>În afară de exploatarea pentru biomasă a salciei energetice, această cultură se pretează excelent pentru realizarea de parazăpezi, datorită proprietăților specifice (creștere rapidă, formarea de tufe, ceea ce face ca aceste parazăpezi să fie cât mai dense, pretenții minimale de calitatea solului etc.)</a:t>
            </a:r>
            <a:r>
              <a:rPr lang="ro-RO" dirty="0" smtClean="0">
                <a:solidFill>
                  <a:schemeClr val="bg1"/>
                </a:solidFill>
              </a:rPr>
              <a:t>.</a:t>
            </a:r>
            <a:endParaRPr lang="en-US" dirty="0">
              <a:solidFill>
                <a:schemeClr val="bg1"/>
              </a:solidFill>
            </a:endParaRPr>
          </a:p>
        </p:txBody>
      </p:sp>
      <p:pic>
        <p:nvPicPr>
          <p:cNvPr id="9" name="Content Placeholder 8" descr="salcie-inalta.jpg"/>
          <p:cNvPicPr>
            <a:picLocks noGrp="1" noChangeAspect="1"/>
          </p:cNvPicPr>
          <p:nvPr>
            <p:ph sz="half" idx="2"/>
          </p:nvPr>
        </p:nvPicPr>
        <p:blipFill>
          <a:blip r:embed="rId2" cstate="print"/>
          <a:stretch>
            <a:fillRect/>
          </a:stretch>
        </p:blipFill>
        <p:spPr>
          <a:xfrm>
            <a:off x="4768969" y="1722438"/>
            <a:ext cx="3613031" cy="43066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086600" cy="2895600"/>
          </a:xfrm>
        </p:spPr>
        <p:txBody>
          <a:bodyPr>
            <a:normAutofit/>
          </a:bodyPr>
          <a:lstStyle/>
          <a:p>
            <a:r>
              <a:rPr lang="ro-RO" sz="3200" dirty="0" smtClean="0"/>
              <a:t>Plant-e </a:t>
            </a:r>
            <a:br>
              <a:rPr lang="ro-RO" sz="3200" dirty="0" smtClean="0"/>
            </a:br>
            <a:r>
              <a:rPr lang="ro-RO" sz="3200" dirty="0" smtClean="0"/>
              <a:t>Living platns generate electricity</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4648201" cy="875506"/>
          </a:xfrm>
          <a:scene3d>
            <a:camera prst="isometricOffAxis1Right"/>
            <a:lightRig rig="threePt" dir="t"/>
          </a:scene3d>
        </p:spPr>
        <p:txBody>
          <a:bodyPr>
            <a:normAutofit fontScale="90000"/>
          </a:bodyPr>
          <a:lstStyle/>
          <a:p>
            <a:pPr algn="ctr"/>
            <a:r>
              <a:rPr lang="en-US" dirty="0" err="1" smtClean="0"/>
              <a:t>Centrala</a:t>
            </a:r>
            <a:r>
              <a:rPr lang="en-US" dirty="0" smtClean="0"/>
              <a:t> </a:t>
            </a:r>
            <a:r>
              <a:rPr lang="en-US" dirty="0" err="1" smtClean="0"/>
              <a:t>verde</a:t>
            </a:r>
            <a:r>
              <a:rPr lang="en-US" dirty="0" smtClean="0"/>
              <a:t> cu compost</a:t>
            </a:r>
            <a:endParaRPr lang="en-US" dirty="0"/>
          </a:p>
        </p:txBody>
      </p:sp>
      <p:sp>
        <p:nvSpPr>
          <p:cNvPr id="4" name="Content Placeholder 3"/>
          <p:cNvSpPr>
            <a:spLocks noGrp="1"/>
          </p:cNvSpPr>
          <p:nvPr>
            <p:ph sz="half" idx="2"/>
          </p:nvPr>
        </p:nvSpPr>
        <p:spPr>
          <a:xfrm>
            <a:off x="4648200" y="533401"/>
            <a:ext cx="4038600" cy="5715000"/>
          </a:xfrm>
        </p:spPr>
        <p:txBody>
          <a:bodyPr>
            <a:noAutofit/>
          </a:bodyPr>
          <a:lstStyle/>
          <a:p>
            <a:r>
              <a:rPr lang="ro-RO" sz="1600" dirty="0">
                <a:latin typeface="Helvetica" pitchFamily="2" charset="0"/>
              </a:rPr>
              <a:t>Centrala bio cu compost poate fi construită de către orice gospodar, cu o investiție minimă. Ea beneficiază de proprietatea compostului de a genera căldură și este folosită mai ales în zone rurale la ferme, case de țară sau la încălzirea solarului.Ca material de bază se recomandă frunzele și lemnul tocat de foioase. Fermieri europeni care au utilizat acest sistem de mai muți ani folosec în acest amestec lemn de pin (în proporție de 15% din compost) deoarece microorganismele care atacă de obicei lemnul nu agreează  gustul acru al acestuia. Este determinant pentru acest sistem ca lemnul să nu fie tocat foarte fin. Astfel bucățile mai mari vor permite oxigenarea în interior și stimularea procesului de descompunere. Nu vom uita să udăm compostul în </a:t>
            </a:r>
            <a:r>
              <a:rPr lang="ro-RO" sz="1600" dirty="0" smtClean="0">
                <a:latin typeface="Helvetica" pitchFamily="2" charset="0"/>
              </a:rPr>
              <a:t>primele</a:t>
            </a:r>
            <a:r>
              <a:rPr lang="en-US" sz="1600" dirty="0" smtClean="0">
                <a:latin typeface="Helvetica" pitchFamily="2" charset="0"/>
              </a:rPr>
              <a:t> </a:t>
            </a:r>
            <a:r>
              <a:rPr lang="en-US" sz="1600" dirty="0" err="1" smtClean="0">
                <a:latin typeface="Helvetica" pitchFamily="2" charset="0"/>
              </a:rPr>
              <a:t>zile</a:t>
            </a:r>
            <a:r>
              <a:rPr lang="en-US" sz="1600" dirty="0" smtClean="0">
                <a:latin typeface="Helvetica" pitchFamily="2" charset="0"/>
              </a:rPr>
              <a:t>.</a:t>
            </a:r>
            <a:endParaRPr lang="en-US" sz="1600" dirty="0"/>
          </a:p>
        </p:txBody>
      </p:sp>
      <p:pic>
        <p:nvPicPr>
          <p:cNvPr id="717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656789"/>
            <a:ext cx="4038600" cy="26572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2175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1"/>
            <a:ext cx="3886200" cy="5638800"/>
          </a:xfrm>
        </p:spPr>
        <p:txBody>
          <a:bodyPr>
            <a:normAutofit fontScale="62500" lnSpcReduction="20000"/>
          </a:bodyPr>
          <a:lstStyle/>
          <a:p>
            <a:r>
              <a:rPr lang="ro-RO" sz="3400" dirty="0" smtClean="0">
                <a:solidFill>
                  <a:schemeClr val="bg1"/>
                </a:solidFill>
                <a:latin typeface="Helvetica" pitchFamily="2" charset="0"/>
              </a:rPr>
              <a:t>Centrala </a:t>
            </a:r>
            <a:r>
              <a:rPr lang="ro-RO" sz="3400" dirty="0">
                <a:solidFill>
                  <a:schemeClr val="bg1"/>
                </a:solidFill>
                <a:latin typeface="Helvetica" pitchFamily="2" charset="0"/>
              </a:rPr>
              <a:t>verde pe baza de compost este construită având la bază o folie de plastic. Aceasta are rolul de a asigura succesul fazei de amenajare amintite mai sus, când compostul este alimentat cu apă pentru a ajuta la putrezirea lemnului. Procesul continuă cu adăugarea de lemn tocat peste folie, adăugându-se apoi o țeavă bine fixată de structură pentru a-și menține forma concentrică. Acest procedeu va fi repetat adăugându-se noi straturi de țeavă și de lemn tocat. Ultimul strat va fi unul de lemn.</a:t>
            </a:r>
            <a:endParaRPr lang="ro-RO" sz="3400" dirty="0">
              <a:solidFill>
                <a:schemeClr val="bg1"/>
              </a:solidFill>
            </a:endParaRPr>
          </a:p>
          <a:p>
            <a:endParaRPr lang="en-US" dirty="0"/>
          </a:p>
          <a:p>
            <a:endParaRPr lang="en-US" dirty="0"/>
          </a:p>
        </p:txBody>
      </p:sp>
      <p:pic>
        <p:nvPicPr>
          <p:cNvPr id="819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1752600"/>
            <a:ext cx="35052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6542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t>
            </a:r>
            <a:r>
              <a:rPr lang="en-US" sz="4400" dirty="0" err="1" smtClean="0"/>
              <a:t>Ce</a:t>
            </a:r>
            <a:r>
              <a:rPr lang="en-US" sz="4400" dirty="0" smtClean="0"/>
              <a:t> </a:t>
            </a:r>
            <a:r>
              <a:rPr lang="ro-RO" sz="4400" dirty="0" smtClean="0"/>
              <a:t>flori </a:t>
            </a:r>
            <a:r>
              <a:rPr lang="ro-RO" sz="4400" dirty="0"/>
              <a:t>trebuie să crești in apartamentul </a:t>
            </a:r>
            <a:r>
              <a:rPr lang="ro-RO" sz="4400" dirty="0" smtClean="0"/>
              <a:t>tău</a:t>
            </a:r>
            <a:r>
              <a:rPr lang="en-US" sz="4400" dirty="0" smtClean="0"/>
              <a:t>?</a:t>
            </a:r>
            <a:endParaRPr lang="en-US" dirty="0"/>
          </a:p>
        </p:txBody>
      </p:sp>
      <p:sp>
        <p:nvSpPr>
          <p:cNvPr id="4" name="Content Placeholder 3"/>
          <p:cNvSpPr>
            <a:spLocks noGrp="1"/>
          </p:cNvSpPr>
          <p:nvPr>
            <p:ph sz="half" idx="2"/>
          </p:nvPr>
        </p:nvSpPr>
        <p:spPr/>
        <p:txBody>
          <a:bodyPr>
            <a:normAutofit fontScale="92500" lnSpcReduction="20000"/>
          </a:bodyPr>
          <a:lstStyle/>
          <a:p>
            <a:r>
              <a:rPr lang="ro-RO" dirty="0"/>
              <a:t>Mușcata cu flori roșii-</a:t>
            </a:r>
            <a:r>
              <a:rPr lang="ro-RO" sz="2800" dirty="0">
                <a:latin typeface="Poppins-Regular"/>
              </a:rPr>
              <a:t>frunzele ei trebuie sa fie ușor încrețite. Te ajuta sa scapi de dureri de cap. Tot ce trebuie sa faci este să-ți bagi câte o frunza in fiecare ureche. Mușcată are o energie pozitivă puternică. Stai lângă ea 10-15 minute ca să-ți încarci bateriile.</a:t>
            </a:r>
            <a:endParaRPr lang="ro-RO" dirty="0"/>
          </a:p>
          <a:p>
            <a:endParaRPr lang="en-US" dirty="0"/>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786557"/>
            <a:ext cx="4038600" cy="2397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87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Ficusul</a:t>
            </a:r>
            <a:endParaRPr lang="en-US" dirty="0"/>
          </a:p>
        </p:txBody>
      </p:sp>
      <p:sp>
        <p:nvSpPr>
          <p:cNvPr id="3" name="Content Placeholder 2"/>
          <p:cNvSpPr>
            <a:spLocks noGrp="1"/>
          </p:cNvSpPr>
          <p:nvPr>
            <p:ph sz="half" idx="1"/>
          </p:nvPr>
        </p:nvSpPr>
        <p:spPr/>
        <p:txBody>
          <a:bodyPr>
            <a:normAutofit lnSpcReduction="10000"/>
          </a:bodyPr>
          <a:lstStyle/>
          <a:p>
            <a:r>
              <a:rPr lang="ro-RO" sz="2800" dirty="0">
                <a:solidFill>
                  <a:schemeClr val="bg1"/>
                </a:solidFill>
              </a:rPr>
              <a:t>Ficusul-ajută la o atmosferă plăcută și bunăstare în casă. Ajută la dispariția iritării și furiei. Calmează persoanele iracibile și acționează blând asupra acceselor de agresivitate</a:t>
            </a:r>
            <a:r>
              <a:rPr lang="ro-RO" sz="2800" dirty="0" smtClean="0">
                <a:solidFill>
                  <a:schemeClr val="bg1"/>
                </a:solidFill>
              </a:rPr>
              <a:t>.</a:t>
            </a:r>
            <a:endParaRPr lang="en-US" dirty="0">
              <a:solidFill>
                <a:schemeClr val="bg1"/>
              </a:solidFill>
            </a:endParaRPr>
          </a:p>
        </p:txBody>
      </p:sp>
      <p:pic>
        <p:nvPicPr>
          <p:cNvPr id="1024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2895600"/>
            <a:ext cx="35052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6983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Cactusul</a:t>
            </a:r>
            <a:endParaRPr lang="en-US" dirty="0"/>
          </a:p>
        </p:txBody>
      </p:sp>
      <p:sp>
        <p:nvSpPr>
          <p:cNvPr id="4" name="Content Placeholder 3"/>
          <p:cNvSpPr>
            <a:spLocks noGrp="1"/>
          </p:cNvSpPr>
          <p:nvPr>
            <p:ph sz="half" idx="2"/>
          </p:nvPr>
        </p:nvSpPr>
        <p:spPr/>
        <p:txBody>
          <a:bodyPr>
            <a:normAutofit fontScale="92500"/>
          </a:bodyPr>
          <a:lstStyle/>
          <a:p>
            <a:r>
              <a:rPr lang="ro-RO" sz="2800" dirty="0"/>
              <a:t>Cactusul- înlocuiește energia negativă dintr-o încăpere și completează atmosfera cu energie pozitivă. Cel mai bine stă în fața monitorului sau a televizorului pentru a prelua energia </a:t>
            </a:r>
            <a:r>
              <a:rPr lang="ro-RO" sz="2800" dirty="0" smtClean="0"/>
              <a:t>negativă</a:t>
            </a:r>
            <a:r>
              <a:rPr lang="en-US" sz="2800" dirty="0" smtClean="0"/>
              <a:t>.</a:t>
            </a:r>
            <a:endParaRPr lang="en-US" dirty="0"/>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371136"/>
            <a:ext cx="4038600" cy="3228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7904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2971799"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727" y="0"/>
            <a:ext cx="2921091"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99818" y="0"/>
            <a:ext cx="3244182"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3048000"/>
            <a:ext cx="4724399"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0" y="3048000"/>
            <a:ext cx="441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275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Plant-e</a:t>
            </a:r>
            <a:endParaRPr lang="en-US" dirty="0"/>
          </a:p>
        </p:txBody>
      </p:sp>
      <p:sp>
        <p:nvSpPr>
          <p:cNvPr id="3" name="Content Placeholder 2"/>
          <p:cNvSpPr>
            <a:spLocks noGrp="1"/>
          </p:cNvSpPr>
          <p:nvPr>
            <p:ph sz="half" idx="1"/>
          </p:nvPr>
        </p:nvSpPr>
        <p:spPr/>
        <p:txBody>
          <a:bodyPr>
            <a:normAutofit fontScale="92500" lnSpcReduction="20000"/>
          </a:bodyPr>
          <a:lstStyle/>
          <a:p>
            <a:r>
              <a:rPr lang="ro-RO" sz="2800" b="1" i="1" dirty="0">
                <a:latin typeface="OpenSans-Bold"/>
              </a:rPr>
              <a:t>O companie olandeză valorifică electricitatea obţinută de la plante vii pentru a încărca telefoane mobile, pentru a alimenta puncte Wi-Fi sau pentru a alimenta peste 300 de lumini stradale tip LED, în două locuri din Olanda</a:t>
            </a:r>
            <a:r>
              <a:rPr lang="ro-RO" sz="2800" b="1" i="1" dirty="0" smtClean="0">
                <a:latin typeface="OpenSans-Bold"/>
              </a:rPr>
              <a:t>.</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2566406"/>
            <a:ext cx="4038600" cy="283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284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76400"/>
            <a:ext cx="4038600" cy="4449763"/>
          </a:xfrm>
        </p:spPr>
        <p:txBody>
          <a:bodyPr>
            <a:normAutofit fontScale="92500" lnSpcReduction="10000"/>
          </a:bodyPr>
          <a:lstStyle/>
          <a:p>
            <a:r>
              <a:rPr lang="vi-VN" dirty="0" smtClean="0">
                <a:solidFill>
                  <a:schemeClr val="bg1"/>
                </a:solidFill>
              </a:rPr>
              <a:t>Tehnologia dezvoltată de Plant-e se bazează pe procesul natural de fotosinteză, este sigură şi pentru mediul înconjurător, şi pentru plante şi poate fi folosită oriunde cresc plante, de la </a:t>
            </a:r>
            <a:r>
              <a:rPr lang="vi-VN" dirty="0" smtClean="0">
                <a:solidFill>
                  <a:schemeClr val="bg1"/>
                </a:solidFill>
                <a:hlinkClick r:id="rId2"/>
              </a:rPr>
              <a:t>acoperişuri verzi</a:t>
            </a:r>
            <a:r>
              <a:rPr lang="vi-VN" dirty="0" smtClean="0">
                <a:solidFill>
                  <a:schemeClr val="bg1"/>
                </a:solidFill>
              </a:rPr>
              <a:t> până la peluze sau plantaţii de orez.</a:t>
            </a:r>
            <a:endParaRPr lang="en-US" dirty="0">
              <a:solidFill>
                <a:schemeClr val="bg1"/>
              </a:solidFill>
            </a:endParaRPr>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0828" y="228601"/>
            <a:ext cx="3485909"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1"/>
            <a:ext cx="4038600" cy="5562600"/>
          </a:xfrm>
        </p:spPr>
        <p:txBody>
          <a:bodyPr>
            <a:normAutofit fontScale="92500" lnSpcReduction="10000"/>
          </a:bodyPr>
          <a:lstStyle/>
          <a:p>
            <a:pPr algn="ctr"/>
            <a:r>
              <a:rPr lang="vi-VN" dirty="0" smtClean="0"/>
              <a:t>Prin fotosinteză plantele produc substanțe organice.</a:t>
            </a:r>
            <a:r>
              <a:rPr lang="en-US" dirty="0" smtClean="0"/>
              <a:t> </a:t>
            </a:r>
            <a:r>
              <a:rPr lang="vi-VN" dirty="0" smtClean="0"/>
              <a:t> O parte din aceste substanţe este folosită pentru dezvoltarea plantei, dar o parte semnificativă nu le este necesară şi se duce în sol prin rădăcini. În jurul rădăcinilor se află microorganisme care descompun compuşii organici în energie</a:t>
            </a:r>
            <a:r>
              <a:rPr lang="ro-RO" dirty="0" smtClean="0"/>
              <a:t>.</a:t>
            </a:r>
            <a:endParaRPr lang="en-US"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2057400"/>
            <a:ext cx="3656812"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990601"/>
            <a:ext cx="4038600" cy="5257800"/>
          </a:xfrm>
        </p:spPr>
        <p:txBody>
          <a:bodyPr>
            <a:normAutofit fontScale="85000" lnSpcReduction="20000"/>
          </a:bodyPr>
          <a:lstStyle/>
          <a:p>
            <a:r>
              <a:rPr lang="vi-VN" dirty="0" smtClean="0">
                <a:solidFill>
                  <a:schemeClr val="bg1"/>
                </a:solidFill>
              </a:rPr>
              <a:t> </a:t>
            </a:r>
            <a:endParaRPr lang="en-US" dirty="0">
              <a:solidFill>
                <a:schemeClr val="bg1"/>
              </a:solidFill>
            </a:endParaRPr>
          </a:p>
        </p:txBody>
      </p:sp>
      <p:sp>
        <p:nvSpPr>
          <p:cNvPr id="4" name="Content Placeholder 3"/>
          <p:cNvSpPr>
            <a:spLocks noGrp="1"/>
          </p:cNvSpPr>
          <p:nvPr>
            <p:ph sz="half" idx="2"/>
          </p:nvPr>
        </p:nvSpPr>
        <p:spPr>
          <a:xfrm>
            <a:off x="4648200" y="457200"/>
            <a:ext cx="4038600" cy="5791201"/>
          </a:xfrm>
        </p:spPr>
        <p:txBody>
          <a:bodyPr>
            <a:normAutofit fontScale="85000" lnSpcReduction="20000"/>
          </a:bodyPr>
          <a:lstStyle/>
          <a:p>
            <a:r>
              <a:rPr lang="vi-VN" dirty="0">
                <a:solidFill>
                  <a:schemeClr val="bg1"/>
                </a:solidFill>
              </a:rPr>
              <a:t>În timpul acestui proces electronii sunt eliberaţi sub formă de reziduuri, scriu cercetătorii pe site-ul lor</a:t>
            </a:r>
            <a:endParaRPr lang="en-US" dirty="0">
              <a:solidFill>
                <a:schemeClr val="bg1"/>
              </a:solidFill>
            </a:endParaRPr>
          </a:p>
          <a:p>
            <a:r>
              <a:rPr lang="vi-VN" dirty="0">
                <a:solidFill>
                  <a:schemeClr val="bg1"/>
                </a:solidFill>
              </a:rPr>
              <a:t>Cu ajutorul unui electrod special aceşti electroni pot fi transformaţi în electricitate</a:t>
            </a:r>
            <a:r>
              <a:rPr lang="ro-RO" dirty="0" smtClean="0">
                <a:solidFill>
                  <a:schemeClr val="bg1"/>
                </a:solidFill>
              </a:rPr>
              <a:t>.</a:t>
            </a:r>
            <a:endParaRPr lang="en-US" dirty="0" smtClean="0">
              <a:solidFill>
                <a:schemeClr val="bg1"/>
              </a:solidFill>
            </a:endParaRPr>
          </a:p>
          <a:p>
            <a:r>
              <a:rPr lang="vi-VN" sz="2800" dirty="0">
                <a:solidFill>
                  <a:schemeClr val="bg1"/>
                </a:solidFill>
              </a:rPr>
              <a:t>Sistemul Plant-e se foloseşte de electrozi aflaţi în sol </a:t>
            </a:r>
            <a:r>
              <a:rPr lang="en-US" sz="2800" dirty="0">
                <a:solidFill>
                  <a:schemeClr val="bg1"/>
                </a:solidFill>
              </a:rPr>
              <a:t>(</a:t>
            </a:r>
            <a:r>
              <a:rPr lang="en-US" sz="2800" dirty="0" err="1">
                <a:solidFill>
                  <a:schemeClr val="bg1"/>
                </a:solidFill>
              </a:rPr>
              <a:t>electroni</a:t>
            </a:r>
            <a:r>
              <a:rPr lang="en-US" sz="2800" dirty="0">
                <a:solidFill>
                  <a:schemeClr val="bg1"/>
                </a:solidFill>
              </a:rPr>
              <a:t> care a</a:t>
            </a:r>
            <a:r>
              <a:rPr lang="ro-RO" sz="2800" dirty="0">
                <a:solidFill>
                  <a:schemeClr val="bg1"/>
                </a:solidFill>
              </a:rPr>
              <a:t>steaptă defalcarea deseurilor) </a:t>
            </a:r>
            <a:r>
              <a:rPr lang="vi-VN" sz="2800" dirty="0">
                <a:solidFill>
                  <a:schemeClr val="bg1"/>
                </a:solidFill>
              </a:rPr>
              <a:t>pentru a evita procesul de împărţire a zaharozei şi, astfel, conduce electricitate.</a:t>
            </a:r>
            <a:endParaRPr lang="en-US" sz="2800" dirty="0">
              <a:solidFill>
                <a:schemeClr val="bg1"/>
              </a:solidFill>
            </a:endParaRPr>
          </a:p>
          <a:p>
            <a:endParaRPr lang="en-US" dirty="0">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914400"/>
            <a:ext cx="4216307" cy="527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pic>
        <p:nvPicPr>
          <p:cNvPr id="4" name="Content Placeholder 3" descr="energieverde-1525446376.jpg"/>
          <p:cNvPicPr>
            <a:picLocks noGrp="1" noChangeAspect="1"/>
          </p:cNvPicPr>
          <p:nvPr>
            <p:ph sz="half" idx="1"/>
          </p:nvPr>
        </p:nvPicPr>
        <p:blipFill>
          <a:blip r:embed="rId2" cstate="print"/>
          <a:stretch>
            <a:fillRect/>
          </a:stretch>
        </p:blipFill>
        <p:spPr>
          <a:xfrm>
            <a:off x="457200" y="2707146"/>
            <a:ext cx="4038600" cy="25565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ontent Placeholder 4"/>
          <p:cNvSpPr>
            <a:spLocks noGrp="1"/>
          </p:cNvSpPr>
          <p:nvPr>
            <p:ph sz="half" idx="2"/>
          </p:nvPr>
        </p:nvSpPr>
        <p:spPr>
          <a:xfrm>
            <a:off x="4648200" y="609601"/>
            <a:ext cx="4038600" cy="5638800"/>
          </a:xfrm>
        </p:spPr>
        <p:txBody>
          <a:bodyPr>
            <a:normAutofit fontScale="77500" lnSpcReduction="20000"/>
          </a:bodyPr>
          <a:lstStyle/>
          <a:p>
            <a:r>
              <a:rPr lang="vi-VN" dirty="0" smtClean="0"/>
              <a:t> Cercetările arată că dezvoltarea plantei nu este afectată de procesul prin care se ”recoltează” energie de la rădăcina sa şi, astfel, în timp ce planta creşte poate produce şi electricitate ce poate fi folosită în diverse moduri pentru nevoile umane. Fondatorii Plant-e speră că tehnologia va fi utilizată în curând pentru a furniza energie în regiunile sărace ale lumii unde cresc însă din abundenţă plante, cum ar fi orezăriile, sau în apropierea zonelor umede unde vegetaţia este luxuriantă.</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7467600" cy="2057400"/>
          </a:xfrm>
          <a:noFill/>
          <a:ln>
            <a:noFill/>
          </a:ln>
        </p:spPr>
        <p:txBody>
          <a:bodyPr>
            <a:normAutofit/>
          </a:bodyPr>
          <a:lstStyle/>
          <a:p>
            <a:r>
              <a:rPr lang="vi-VN" sz="2000" dirty="0" smtClean="0">
                <a:solidFill>
                  <a:schemeClr val="bg1"/>
                </a:solidFill>
              </a:rPr>
              <a:t>Plantele folosite pentru colectarea energiei sunt crescute în recipiente din plastic; procesul lor de fotosinteză transformă energia solară în zaharoză. Pe măsură ce cresc, plantele produc mai multe zaharoză decât au nevoie; acest exces ajunge, prin rădăcini, în solul din jurul lor şi se împarte în protoni şi electroni. </a:t>
            </a:r>
            <a:endParaRPr lang="en-US" sz="2000"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1400" y="3352800"/>
            <a:ext cx="4106862" cy="301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4" name="CasetăText 6">
            <a:extLst>
              <a:ext uri="{FF2B5EF4-FFF2-40B4-BE49-F238E27FC236}">
                <a16:creationId xmlns:a16="http://schemas.microsoft.com/office/drawing/2014/main" xmlns="" id="{C94BA4DE-79BB-2A45-A661-7CFDB2BBAF66}"/>
              </a:ext>
            </a:extLst>
          </p:cNvPr>
          <p:cNvSpPr txBox="1">
            <a:spLocks noGrp="1"/>
          </p:cNvSpPr>
          <p:nvPr>
            <p:ph type="ctrTitle"/>
          </p:nvPr>
        </p:nvSpPr>
        <p:spPr>
          <a:xfrm>
            <a:off x="381000" y="1600200"/>
            <a:ext cx="8305800"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l"/>
            <a:r>
              <a:rPr lang="ro-RO" sz="2800" b="1" i="1" dirty="0"/>
              <a:t>Soluții ieftine și eficiente de încălzire a casei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1073" y="2819400"/>
            <a:ext cx="3017837" cy="2511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1115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155</TotalTime>
  <Words>1023</Words>
  <Application>Microsoft Office PowerPoint</Application>
  <PresentationFormat>On-screen Show (4:3)</PresentationFormat>
  <Paragraphs>61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Verve</vt:lpstr>
      <vt:lpstr>Plantele --&gt;                       sursă de energie </vt:lpstr>
      <vt:lpstr>Plant-e  Living platns generate electricity</vt:lpstr>
      <vt:lpstr>Plant-e</vt:lpstr>
      <vt:lpstr>Slide 4</vt:lpstr>
      <vt:lpstr>Slide 5</vt:lpstr>
      <vt:lpstr>Slide 6</vt:lpstr>
      <vt:lpstr>Slide 7</vt:lpstr>
      <vt:lpstr>Plantele folosite pentru colectarea energiei sunt crescute în recipiente din plastic; procesul lor de fotosinteză transformă energia solară în zaharoză. Pe măsură ce cresc, plantele produc mai multe zaharoză decât au nevoie; acest exces ajunge, prin rădăcini, în solul din jurul lor şi se împarte în protoni şi electroni. </vt:lpstr>
      <vt:lpstr>Soluții ieftine și eficiente de încălzire a casei </vt:lpstr>
      <vt:lpstr>Brichetele din rumeguș</vt:lpstr>
      <vt:lpstr>Slide 11</vt:lpstr>
      <vt:lpstr>Avantaje</vt:lpstr>
      <vt:lpstr>Slide 13</vt:lpstr>
      <vt:lpstr>Sacia energetică</vt:lpstr>
      <vt:lpstr>Ce este salcia energetică?</vt:lpstr>
      <vt:lpstr>Salcia energetică</vt:lpstr>
      <vt:lpstr>De ce salcia energetică?</vt:lpstr>
      <vt:lpstr>Ce facem cu recolta salciei energetice?</vt:lpstr>
      <vt:lpstr>Salcia energetică, ideală pentru perdelele forestiere</vt:lpstr>
      <vt:lpstr>Centrala verde cu compost</vt:lpstr>
      <vt:lpstr>Slide 21</vt:lpstr>
      <vt:lpstr> Ce flori trebuie să crești in apartamentul tău?</vt:lpstr>
      <vt:lpstr>Ficusul</vt:lpstr>
      <vt:lpstr>Cactusul</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Plant-e  Living platns generate electricity</dc:title>
  <dc:creator>Radu-Tudor-Lucian</dc:creator>
  <cp:lastModifiedBy>Marian Rotaru</cp:lastModifiedBy>
  <cp:revision>22</cp:revision>
  <dcterms:created xsi:type="dcterms:W3CDTF">2006-08-16T00:00:00Z</dcterms:created>
  <dcterms:modified xsi:type="dcterms:W3CDTF">2019-02-24T16:37:43Z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4797086</vt:lpwstr>
  </property>
  <property fmtid="{D5CDD505-2E9C-101B-9397-08002B2CF9AE}" name="NXPowerLiteSettings" pid="3">
    <vt:lpwstr>C7000400038000</vt:lpwstr>
  </property>
  <property fmtid="{D5CDD505-2E9C-101B-9397-08002B2CF9AE}" name="NXPowerLiteVersion" pid="4">
    <vt:lpwstr>S8.2.2</vt:lpwstr>
  </property>
</Properties>
</file>