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Default ContentType="application/x-fontdata" Extension="fntdata"/>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package.core-properties+xml" PartName="/docProps/core.xml"/>
  <Override ContentType="application/vnd.openxmlformats-officedocument.extended-properties+xml" PartName="/docProps/app.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Lst>
  <p:sldSz cx="9144000" cy="5143500" type="screen16x9"/>
  <p:notesSz cx="6858000" cy="9144000"/>
  <p:embeddedFontLst>
    <p:embeddedFont>
      <p:font typeface="Maven Pro" panose="020B0604020202020204" charset="0"/>
      <p:regular r:id="rId35"/>
      <p:bold r:id="rId36"/>
    </p:embeddedFont>
    <p:embeddedFont>
      <p:font typeface="Stoke Light" panose="020B0604020202020204" charset="0"/>
      <p:regular r:id="rId37"/>
      <p:bold r:id="rId38"/>
    </p:embeddedFont>
    <p:embeddedFont>
      <p:font typeface="Bangers" panose="020B0604020202020204" charset="0"/>
      <p:regular r:id="rId39"/>
    </p:embeddedFont>
    <p:embeddedFont>
      <p:font typeface="Alice" panose="020B0604020202020204" charset="0"/>
      <p:regular r:id="rId40"/>
    </p:embeddedFont>
    <p:embeddedFont>
      <p:font typeface="Verdana" panose="020B0604030504040204" pitchFamily="34" charset="0"/>
      <p:regular r:id="rId41"/>
      <p:bold r:id="rId42"/>
      <p:italic r:id="rId43"/>
      <p:boldItalic r:id="rId44"/>
    </p:embeddedFont>
    <p:embeddedFont>
      <p:font typeface="Bree Serif" panose="020B0604020202020204" charset="0"/>
      <p:regular r:id="rId45"/>
    </p:embeddedFont>
    <p:embeddedFont>
      <p:font typeface="Nunito" panose="020B0604020202020204" charset="0"/>
      <p:regular r:id="rId46"/>
      <p:bold r:id="rId47"/>
      <p:italic r:id="rId48"/>
      <p:boldItalic r:id="rId49"/>
    </p:embeddedFont>
    <p:embeddedFont>
      <p:font typeface="Trebuchet MS" panose="020B0603020202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8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392992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93cfa75d1_0_3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g293cfa75d1_0_3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965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97fb00d5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97fb00d5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017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89a468c6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89a468c6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91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97fb00d5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97fb00d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472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97fb00d5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97fb00d5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66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897b0b72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897b0b7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77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95444bc30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95444bc3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5162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89faa2e1b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289faa2e1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879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89faa2e1b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89faa2e1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8778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95444bc30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95444bc30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13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55af83cb3_1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55af83cb3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50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897b0b721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897b0b721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315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55af83cb3_1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55af83cb3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919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55af83cb3_1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55af83cb3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269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5af83cb3_1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5af83cb3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203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55af83cb3_1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55af83cb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6844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b1f17f09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b1f17f0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751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5369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93ba5951a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93ba5951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78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989accc0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989accc0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336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93ba5951a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93ba5951a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6242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93ba5951a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93ba5951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38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55af83cb3_7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55af83cb3_7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5568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989accc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2989accc0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014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55af83cb3_2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55af83cb3_2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116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55af83cb3_1_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55af83cb3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374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897b0b721_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897b0b721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84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897b0b721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897b0b721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33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5af83cb3_7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5af83cb3_7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89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8949854c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8949854c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7026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95444bc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95444bc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750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95444bc3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95444bc3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14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508000" y="457200"/>
            <a:ext cx="6447600" cy="9906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L="0" marR="0" lvl="1" indent="0" algn="l" rtl="0">
              <a:spcBef>
                <a:spcPts val="0"/>
              </a:spcBef>
              <a:spcAft>
                <a:spcPts val="0"/>
              </a:spcAft>
              <a:buSzPts val="2800"/>
              <a:buNone/>
              <a:defRPr sz="1400" b="0" i="0" u="none" strike="noStrike" cap="none">
                <a:solidFill>
                  <a:schemeClr val="dk2"/>
                </a:solidFill>
              </a:defRPr>
            </a:lvl2pPr>
            <a:lvl3pPr marL="0" marR="0" lvl="2" indent="0" algn="l" rtl="0">
              <a:spcBef>
                <a:spcPts val="0"/>
              </a:spcBef>
              <a:spcAft>
                <a:spcPts val="0"/>
              </a:spcAft>
              <a:buSzPts val="2800"/>
              <a:buNone/>
              <a:defRPr sz="1400" b="0" i="0" u="none" strike="noStrike" cap="none">
                <a:solidFill>
                  <a:schemeClr val="dk2"/>
                </a:solidFill>
              </a:defRPr>
            </a:lvl3pPr>
            <a:lvl4pPr marL="0" marR="0" lvl="3" indent="0" algn="l" rtl="0">
              <a:spcBef>
                <a:spcPts val="0"/>
              </a:spcBef>
              <a:spcAft>
                <a:spcPts val="0"/>
              </a:spcAft>
              <a:buSzPts val="2800"/>
              <a:buNone/>
              <a:defRPr sz="1400" b="0" i="0" u="none" strike="noStrike" cap="none">
                <a:solidFill>
                  <a:schemeClr val="dk2"/>
                </a:solidFill>
              </a:defRPr>
            </a:lvl4pPr>
            <a:lvl5pPr marL="0" marR="0" lvl="4" indent="0" algn="l" rtl="0">
              <a:spcBef>
                <a:spcPts val="0"/>
              </a:spcBef>
              <a:spcAft>
                <a:spcPts val="0"/>
              </a:spcAft>
              <a:buSzPts val="2800"/>
              <a:buNone/>
              <a:defRPr sz="1400" b="0" i="0" u="none" strike="noStrike" cap="none">
                <a:solidFill>
                  <a:schemeClr val="dk2"/>
                </a:solidFill>
              </a:defRPr>
            </a:lvl5pPr>
            <a:lvl6pPr marL="0" marR="0" lvl="5" indent="0" algn="l" rtl="0">
              <a:spcBef>
                <a:spcPts val="0"/>
              </a:spcBef>
              <a:spcAft>
                <a:spcPts val="0"/>
              </a:spcAft>
              <a:buSzPts val="2800"/>
              <a:buNone/>
              <a:defRPr sz="1400" b="0" i="0" u="none" strike="noStrike" cap="none">
                <a:solidFill>
                  <a:schemeClr val="dk2"/>
                </a:solidFill>
              </a:defRPr>
            </a:lvl6pPr>
            <a:lvl7pPr marL="0" marR="0" lvl="6" indent="0" algn="l" rtl="0">
              <a:spcBef>
                <a:spcPts val="0"/>
              </a:spcBef>
              <a:spcAft>
                <a:spcPts val="0"/>
              </a:spcAft>
              <a:buSzPts val="2800"/>
              <a:buNone/>
              <a:defRPr sz="1400" b="0" i="0" u="none" strike="noStrike" cap="none">
                <a:solidFill>
                  <a:schemeClr val="dk2"/>
                </a:solidFill>
              </a:defRPr>
            </a:lvl7pPr>
            <a:lvl8pPr marL="0" marR="0" lvl="7" indent="0" algn="l" rtl="0">
              <a:spcBef>
                <a:spcPts val="0"/>
              </a:spcBef>
              <a:spcAft>
                <a:spcPts val="0"/>
              </a:spcAft>
              <a:buSzPts val="2800"/>
              <a:buNone/>
              <a:defRPr sz="1400" b="0" i="0" u="none" strike="noStrike" cap="none">
                <a:solidFill>
                  <a:schemeClr val="dk2"/>
                </a:solidFill>
              </a:defRPr>
            </a:lvl8pPr>
            <a:lvl9pPr marL="0" marR="0" lvl="8" indent="0" algn="l" rtl="0">
              <a:spcBef>
                <a:spcPts val="0"/>
              </a:spcBef>
              <a:spcAft>
                <a:spcPts val="0"/>
              </a:spcAft>
              <a:buSzPts val="2800"/>
              <a:buNone/>
              <a:defRPr sz="1400" b="0" i="0" u="none" strike="noStrike" cap="none">
                <a:solidFill>
                  <a:schemeClr val="dk2"/>
                </a:solidFill>
              </a:defRPr>
            </a:lvl9pPr>
          </a:lstStyle>
          <a:p>
            <a:endParaRPr/>
          </a:p>
        </p:txBody>
      </p:sp>
      <p:sp>
        <p:nvSpPr>
          <p:cNvPr id="275" name="Google Shape;275;p13"/>
          <p:cNvSpPr txBox="1">
            <a:spLocks noGrp="1"/>
          </p:cNvSpPr>
          <p:nvPr>
            <p:ph type="body" idx="1"/>
          </p:nvPr>
        </p:nvSpPr>
        <p:spPr>
          <a:xfrm>
            <a:off x="508000" y="1620442"/>
            <a:ext cx="6447600" cy="2910600"/>
          </a:xfrm>
          <a:prstGeom prst="rect">
            <a:avLst/>
          </a:prstGeom>
          <a:noFill/>
          <a:ln>
            <a:noFill/>
          </a:ln>
        </p:spPr>
        <p:txBody>
          <a:bodyPr spcFirstLastPara="1" wrap="square" lIns="91425" tIns="91425" rIns="91425" bIns="91425" anchor="t" anchorCtr="0"/>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276" name="Google Shape;276;p13"/>
          <p:cNvSpPr txBox="1">
            <a:spLocks noGrp="1"/>
          </p:cNvSpPr>
          <p:nvPr>
            <p:ph type="dt" idx="10"/>
          </p:nvPr>
        </p:nvSpPr>
        <p:spPr>
          <a:xfrm>
            <a:off x="5403850" y="4531022"/>
            <a:ext cx="684000" cy="2739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77" name="Google Shape;277;p13"/>
          <p:cNvSpPr txBox="1">
            <a:spLocks noGrp="1"/>
          </p:cNvSpPr>
          <p:nvPr>
            <p:ph type="ftr" idx="11"/>
          </p:nvPr>
        </p:nvSpPr>
        <p:spPr>
          <a:xfrm>
            <a:off x="508000" y="4531022"/>
            <a:ext cx="4723200" cy="2739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700" b="0" i="0" u="none" strike="noStrike" cap="none">
                <a:solidFill>
                  <a:srgbClr val="888888"/>
                </a:solidFill>
                <a:latin typeface="Trebuchet MS"/>
                <a:ea typeface="Trebuchet MS"/>
                <a:cs typeface="Trebuchet MS"/>
                <a:sym typeface="Trebuchet MS"/>
              </a:defRPr>
            </a:lvl1pPr>
            <a:lvl2pPr marL="342900" marR="0" lvl="1"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278" name="Google Shape;278;p13"/>
          <p:cNvSpPr txBox="1">
            <a:spLocks noGrp="1"/>
          </p:cNvSpPr>
          <p:nvPr>
            <p:ph type="sldNum" idx="12"/>
          </p:nvPr>
        </p:nvSpPr>
        <p:spPr>
          <a:xfrm>
            <a:off x="6442997" y="4531022"/>
            <a:ext cx="5127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arget="../media/image8.jpeg" Type="http://schemas.openxmlformats.org/officeDocument/2006/relationships/image"/><Relationship Id="rId2" Target="../notesSlides/notesSlide12.xml" Type="http://schemas.openxmlformats.org/officeDocument/2006/relationships/notesSlide"/><Relationship Id="rId1" Target="../slideLayouts/slideLayout11.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arget="../media/image11.jpeg" Type="http://schemas.openxmlformats.org/officeDocument/2006/relationships/image"/><Relationship Id="rId2" Target="../notesSlides/notesSlide15.xml" Type="http://schemas.openxmlformats.org/officeDocument/2006/relationships/notesSlide"/><Relationship Id="rId1" Target="../slideLayouts/slideLayout3.xml" Type="http://schemas.openxmlformats.org/officeDocument/2006/relationships/slideLayout"/></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arget="../media/image12.jpeg" Type="http://schemas.openxmlformats.org/officeDocument/2006/relationships/image"/><Relationship Id="rId2" Target="../notesSlides/notesSlide18.xml" Type="http://schemas.openxmlformats.org/officeDocument/2006/relationships/notesSlide"/><Relationship Id="rId1" Target="../slideLayouts/slideLayout3.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13.jpeg" Type="http://schemas.openxmlformats.org/officeDocument/2006/relationships/image"/><Relationship Id="rId2" Target="../notesSlides/notesSlide19.xml" Type="http://schemas.openxmlformats.org/officeDocument/2006/relationships/notesSlid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arget="../media/image14.jpeg" Type="http://schemas.openxmlformats.org/officeDocument/2006/relationships/image"/><Relationship Id="rId2" Target="../notesSlides/notesSlide20.xml" Type="http://schemas.openxmlformats.org/officeDocument/2006/relationships/notesSlide"/><Relationship Id="rId1" Target="../slideLayouts/slideLayout3.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15.jpeg" Type="http://schemas.openxmlformats.org/officeDocument/2006/relationships/image"/><Relationship Id="rId2" Target="../notesSlides/notesSlide21.xml" Type="http://schemas.openxmlformats.org/officeDocument/2006/relationships/notesSlide"/><Relationship Id="rId1" Target="../slideLayouts/slideLayout3.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16.jpeg" Type="http://schemas.openxmlformats.org/officeDocument/2006/relationships/image"/><Relationship Id="rId2" Target="../notesSlides/notesSlide22.xml" Type="http://schemas.openxmlformats.org/officeDocument/2006/relationships/notesSlide"/><Relationship Id="rId1" Target="../slideLayouts/slideLayout3.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17.jpeg" Type="http://schemas.openxmlformats.org/officeDocument/2006/relationships/image"/><Relationship Id="rId2" Target="../notesSlides/notesSlide23.xml" Type="http://schemas.openxmlformats.org/officeDocument/2006/relationships/notesSlide"/><Relationship Id="rId1" Target="../slideLayouts/slideLayout3.xml" Type="http://schemas.openxmlformats.org/officeDocument/2006/relationships/slideLayout"/><Relationship Id="rId5" Target="../media/image19.jpeg" Type="http://schemas.openxmlformats.org/officeDocument/2006/relationships/image"/><Relationship Id="rId4" Target="../media/image18.jpeg" Type="http://schemas.openxmlformats.org/officeDocument/2006/relationships/image"/></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arget="../media/image1.jpeg" Type="http://schemas.openxmlformats.org/officeDocument/2006/relationships/image"/><Relationship Id="rId2" Target="../notesSlides/notesSlide4.xml" Type="http://schemas.openxmlformats.org/officeDocument/2006/relationships/notesSlide"/><Relationship Id="rId1" Target="../slideLayouts/slideLayout11.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2.jpeg" Type="http://schemas.openxmlformats.org/officeDocument/2006/relationships/image"/><Relationship Id="rId2" Target="../notesSlides/notesSlide5.xml" Type="http://schemas.openxmlformats.org/officeDocument/2006/relationships/notesSlide"/><Relationship Id="rId1" Target="../slideLayouts/slideLayout11.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arget="../media/image4.jpeg" Type="http://schemas.openxmlformats.org/officeDocument/2006/relationships/image"/><Relationship Id="rId2" Target="../notesSlides/notesSlide8.xml" Type="http://schemas.openxmlformats.org/officeDocument/2006/relationships/notesSlid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5.jpeg" Type="http://schemas.openxmlformats.org/officeDocument/2006/relationships/image"/><Relationship Id="rId2" Target="../notesSlides/notesSlide9.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p:nvPr/>
        </p:nvSpPr>
        <p:spPr>
          <a:xfrm>
            <a:off x="0" y="0"/>
            <a:ext cx="9144000" cy="5143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accent1"/>
              </a:buClr>
              <a:buSzPts val="2700"/>
              <a:buFont typeface="Trebuchet MS"/>
              <a:buNone/>
            </a:pPr>
            <a:r>
              <a:rPr lang="es" sz="6000">
                <a:solidFill>
                  <a:srgbClr val="6AA84F"/>
                </a:solidFill>
                <a:latin typeface="Bree Serif"/>
                <a:ea typeface="Bree Serif"/>
                <a:cs typeface="Bree Serif"/>
                <a:sym typeface="Bree Serif"/>
              </a:rPr>
              <a:t>EFFICIENT USAGE OF NATURAL RESOURCES</a:t>
            </a:r>
            <a:endParaRPr sz="6000">
              <a:latin typeface="Bree Serif"/>
              <a:ea typeface="Bree Serif"/>
              <a:cs typeface="Bree Serif"/>
              <a:sym typeface="Bree Serif"/>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3" descr="Resultado de imagen de climate change"/>
          <p:cNvPicPr preferRelativeResize="0"/>
          <p:nvPr/>
        </p:nvPicPr>
        <p:blipFill>
          <a:blip r:embed="rId3">
            <a:alphaModFix/>
          </a:blip>
          <a:stretch>
            <a:fillRect/>
          </a:stretch>
        </p:blipFill>
        <p:spPr>
          <a:xfrm>
            <a:off x="0" y="-652972"/>
            <a:ext cx="9144001" cy="6449447"/>
          </a:xfrm>
          <a:prstGeom prst="rect">
            <a:avLst/>
          </a:prstGeom>
          <a:noFill/>
          <a:ln>
            <a:noFill/>
          </a:ln>
        </p:spPr>
      </p:pic>
      <p:sp>
        <p:nvSpPr>
          <p:cNvPr id="334" name="Google Shape;334;p23"/>
          <p:cNvSpPr txBox="1"/>
          <p:nvPr/>
        </p:nvSpPr>
        <p:spPr>
          <a:xfrm>
            <a:off x="962250" y="1008750"/>
            <a:ext cx="7219500" cy="3126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a:p>
            <a:pPr marL="0" lvl="0" indent="0" algn="l" rtl="0">
              <a:lnSpc>
                <a:spcPct val="115000"/>
              </a:lnSpc>
              <a:spcBef>
                <a:spcPts val="0"/>
              </a:spcBef>
              <a:spcAft>
                <a:spcPts val="0"/>
              </a:spcAft>
              <a:buNone/>
            </a:pPr>
            <a:r>
              <a:rPr lang="es" sz="1800" b="1">
                <a:latin typeface="Bree Serif"/>
                <a:ea typeface="Bree Serif"/>
                <a:cs typeface="Bree Serif"/>
                <a:sym typeface="Bree Serif"/>
              </a:rPr>
              <a:t>ENERGY - KEY FACTS	</a:t>
            </a:r>
            <a:r>
              <a:rPr lang="es" sz="1800">
                <a:latin typeface="Bree Serif"/>
                <a:ea typeface="Bree Serif"/>
                <a:cs typeface="Bree Serif"/>
                <a:sym typeface="Bree Serif"/>
              </a:rPr>
              <a:t>	</a:t>
            </a:r>
            <a:endParaRPr sz="1800">
              <a:latin typeface="Bree Serif"/>
              <a:ea typeface="Bree Serif"/>
              <a:cs typeface="Bree Serif"/>
              <a:sym typeface="Bree Serif"/>
            </a:endParaRPr>
          </a:p>
          <a:p>
            <a:pPr marL="457200" lvl="0" indent="-342900" algn="l" rtl="0">
              <a:lnSpc>
                <a:spcPct val="115000"/>
              </a:lnSpc>
              <a:spcBef>
                <a:spcPts val="0"/>
              </a:spcBef>
              <a:spcAft>
                <a:spcPts val="0"/>
              </a:spcAft>
              <a:buClr>
                <a:srgbClr val="000000"/>
              </a:buClr>
              <a:buSzPts val="1800"/>
              <a:buFont typeface="Alice"/>
              <a:buChar char="●"/>
            </a:pPr>
            <a:r>
              <a:rPr lang="es" sz="1800">
                <a:latin typeface="Alice"/>
                <a:ea typeface="Alice"/>
                <a:cs typeface="Alice"/>
                <a:sym typeface="Alice"/>
              </a:rPr>
              <a:t>One in five people still lacks access to modern electricity </a:t>
            </a:r>
            <a:endParaRPr sz="1800">
              <a:latin typeface="Alice"/>
              <a:ea typeface="Alice"/>
              <a:cs typeface="Alice"/>
              <a:sym typeface="Alice"/>
            </a:endParaRPr>
          </a:p>
          <a:p>
            <a:pPr marL="457200" lvl="0" indent="-342900" algn="l" rtl="0">
              <a:lnSpc>
                <a:spcPct val="115000"/>
              </a:lnSpc>
              <a:spcBef>
                <a:spcPts val="0"/>
              </a:spcBef>
              <a:spcAft>
                <a:spcPts val="0"/>
              </a:spcAft>
              <a:buClr>
                <a:srgbClr val="000000"/>
              </a:buClr>
              <a:buSzPts val="1800"/>
              <a:buFont typeface="Alice"/>
              <a:buChar char="●"/>
            </a:pPr>
            <a:r>
              <a:rPr lang="es" sz="1800">
                <a:latin typeface="Alice"/>
                <a:ea typeface="Alice"/>
                <a:cs typeface="Alice"/>
                <a:sym typeface="Alice"/>
              </a:rPr>
              <a:t>3 billion people rely on wood, coal, charcoal or animal waste for cooking and heating</a:t>
            </a:r>
            <a:endParaRPr sz="1800">
              <a:latin typeface="Alice"/>
              <a:ea typeface="Alice"/>
              <a:cs typeface="Alice"/>
              <a:sym typeface="Alice"/>
            </a:endParaRPr>
          </a:p>
          <a:p>
            <a:pPr marL="457200" lvl="0" indent="-342900" algn="l" rtl="0">
              <a:lnSpc>
                <a:spcPct val="115000"/>
              </a:lnSpc>
              <a:spcBef>
                <a:spcPts val="0"/>
              </a:spcBef>
              <a:spcAft>
                <a:spcPts val="0"/>
              </a:spcAft>
              <a:buClr>
                <a:srgbClr val="000000"/>
              </a:buClr>
              <a:buSzPts val="1800"/>
              <a:buFont typeface="Alice"/>
              <a:buChar char="●"/>
            </a:pPr>
            <a:r>
              <a:rPr lang="es" sz="1800">
                <a:latin typeface="Alice"/>
                <a:ea typeface="Alice"/>
                <a:cs typeface="Alice"/>
                <a:sym typeface="Alice"/>
              </a:rPr>
              <a:t>Energy is the dominant contributor 	to climate change, accounting for around 60 per cent of total global 	greenhouse gas emission</a:t>
            </a:r>
            <a:endParaRPr sz="1800">
              <a:latin typeface="Alice"/>
              <a:ea typeface="Alice"/>
              <a:cs typeface="Alice"/>
              <a:sym typeface="Alice"/>
            </a:endParaRPr>
          </a:p>
          <a:p>
            <a:pPr marL="457200" lvl="0" indent="-342900" algn="l" rtl="0">
              <a:lnSpc>
                <a:spcPct val="115000"/>
              </a:lnSpc>
              <a:spcBef>
                <a:spcPts val="0"/>
              </a:spcBef>
              <a:spcAft>
                <a:spcPts val="0"/>
              </a:spcAft>
              <a:buClr>
                <a:srgbClr val="000000"/>
              </a:buClr>
              <a:buSzPts val="1800"/>
              <a:buFont typeface="Alice"/>
              <a:buChar char="●"/>
            </a:pPr>
            <a:r>
              <a:rPr lang="es" sz="1800">
                <a:latin typeface="Alice"/>
                <a:ea typeface="Alice"/>
                <a:cs typeface="Alice"/>
                <a:sym typeface="Alice"/>
              </a:rPr>
              <a:t>Reducing the carbon intensity of energy is a key objective in long-term climate goals.</a:t>
            </a:r>
            <a:endParaRPr sz="1800">
              <a:highlight>
                <a:srgbClr val="FFFFFF"/>
              </a:highlight>
              <a:latin typeface="Alice"/>
              <a:ea typeface="Alice"/>
              <a:cs typeface="Alice"/>
              <a:sym typeface="Alic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4"/>
          <p:cNvPicPr preferRelativeResize="0"/>
          <p:nvPr/>
        </p:nvPicPr>
        <p:blipFill>
          <a:blip r:embed="rId3">
            <a:alphaModFix/>
          </a:blip>
          <a:stretch>
            <a:fillRect/>
          </a:stretch>
        </p:blipFill>
        <p:spPr>
          <a:xfrm>
            <a:off x="882875" y="1753200"/>
            <a:ext cx="7390875" cy="2901351"/>
          </a:xfrm>
          <a:prstGeom prst="rect">
            <a:avLst/>
          </a:prstGeom>
          <a:noFill/>
          <a:ln>
            <a:noFill/>
          </a:ln>
        </p:spPr>
      </p:pic>
      <p:sp>
        <p:nvSpPr>
          <p:cNvPr id="340" name="Google Shape;340;p24"/>
          <p:cNvSpPr txBox="1"/>
          <p:nvPr/>
        </p:nvSpPr>
        <p:spPr>
          <a:xfrm>
            <a:off x="567550" y="0"/>
            <a:ext cx="8185500" cy="175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2400" b="1" i="1">
                <a:latin typeface="Alice"/>
                <a:ea typeface="Alice"/>
                <a:cs typeface="Alice"/>
                <a:sym typeface="Alice"/>
              </a:rPr>
              <a:t>The main global initiative on the sustainable use of energy resources is part of the Sustainable Development Goals of the United Nations</a:t>
            </a:r>
            <a:endParaRPr sz="2400" b="1" i="1">
              <a:latin typeface="Alice"/>
              <a:ea typeface="Alice"/>
              <a:cs typeface="Alice"/>
              <a:sym typeface="Alice"/>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25"/>
          <p:cNvPicPr preferRelativeResize="0"/>
          <p:nvPr/>
        </p:nvPicPr>
        <p:blipFill rotWithShape="1">
          <a:blip r:embed="rId3">
            <a:alphaModFix/>
          </a:blip>
          <a:srcRect l="1477" t="2197" b="3078"/>
          <a:stretch/>
        </p:blipFill>
        <p:spPr>
          <a:xfrm>
            <a:off x="41812" y="149725"/>
            <a:ext cx="9060376" cy="484406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26"/>
          <p:cNvPicPr preferRelativeResize="0"/>
          <p:nvPr/>
        </p:nvPicPr>
        <p:blipFill rotWithShape="1">
          <a:blip r:embed="rId3">
            <a:alphaModFix/>
          </a:blip>
          <a:srcRect r="4752" b="2458"/>
          <a:stretch/>
        </p:blipFill>
        <p:spPr>
          <a:xfrm>
            <a:off x="0" y="-95583"/>
            <a:ext cx="9143999" cy="5334672"/>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7" descr="Resultado de imagen de energy"/>
          <p:cNvPicPr preferRelativeResize="0"/>
          <p:nvPr/>
        </p:nvPicPr>
        <p:blipFill>
          <a:blip r:embed="rId3">
            <a:alphaModFix/>
          </a:blip>
          <a:stretch>
            <a:fillRect/>
          </a:stretch>
        </p:blipFill>
        <p:spPr>
          <a:xfrm>
            <a:off x="-3642" y="-1025"/>
            <a:ext cx="9147641" cy="5143500"/>
          </a:xfrm>
          <a:prstGeom prst="rect">
            <a:avLst/>
          </a:prstGeom>
          <a:noFill/>
          <a:ln>
            <a:noFill/>
          </a:ln>
        </p:spPr>
      </p:pic>
      <p:sp>
        <p:nvSpPr>
          <p:cNvPr id="356" name="Google Shape;356;p27"/>
          <p:cNvSpPr txBox="1"/>
          <p:nvPr/>
        </p:nvSpPr>
        <p:spPr>
          <a:xfrm>
            <a:off x="1261350" y="1069200"/>
            <a:ext cx="6621300" cy="3005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s">
                <a:solidFill>
                  <a:schemeClr val="dk1"/>
                </a:solidFill>
                <a:latin typeface="Bree Serif"/>
                <a:ea typeface="Bree Serif"/>
                <a:cs typeface="Bree Serif"/>
                <a:sym typeface="Bree Serif"/>
              </a:rPr>
              <a:t>	</a:t>
            </a:r>
            <a:r>
              <a:rPr lang="es" b="1">
                <a:latin typeface="Bree Serif"/>
                <a:ea typeface="Bree Serif"/>
                <a:cs typeface="Bree Serif"/>
                <a:sym typeface="Bree Serif"/>
              </a:rPr>
              <a:t>TARGETS:</a:t>
            </a:r>
            <a:endParaRPr b="1">
              <a:latin typeface="Bree Serif"/>
              <a:ea typeface="Bree Serif"/>
              <a:cs typeface="Bree Serif"/>
              <a:sym typeface="Bree Serif"/>
            </a:endParaRPr>
          </a:p>
          <a:p>
            <a:pPr marL="457200" lvl="0" indent="-317500" algn="l" rtl="0">
              <a:lnSpc>
                <a:spcPct val="115000"/>
              </a:lnSpc>
              <a:spcBef>
                <a:spcPts val="0"/>
              </a:spcBef>
              <a:spcAft>
                <a:spcPts val="0"/>
              </a:spcAft>
              <a:buClr>
                <a:srgbClr val="000000"/>
              </a:buClr>
              <a:buSzPts val="1400"/>
              <a:buFont typeface="Alice"/>
              <a:buChar char="●"/>
            </a:pPr>
            <a:r>
              <a:rPr lang="es">
                <a:latin typeface="Alice"/>
                <a:ea typeface="Alice"/>
                <a:cs typeface="Alice"/>
                <a:sym typeface="Alice"/>
              </a:rPr>
              <a:t>By 2030, ensure universal access to affordable, reliable and modern energy services.	</a:t>
            </a:r>
            <a:endParaRPr>
              <a:latin typeface="Alice"/>
              <a:ea typeface="Alice"/>
              <a:cs typeface="Alice"/>
              <a:sym typeface="Alice"/>
            </a:endParaRPr>
          </a:p>
          <a:p>
            <a:pPr marL="457200" lvl="0" indent="-317500" algn="l" rtl="0">
              <a:lnSpc>
                <a:spcPct val="115000"/>
              </a:lnSpc>
              <a:spcBef>
                <a:spcPts val="0"/>
              </a:spcBef>
              <a:spcAft>
                <a:spcPts val="0"/>
              </a:spcAft>
              <a:buClr>
                <a:srgbClr val="000000"/>
              </a:buClr>
              <a:buSzPts val="1400"/>
              <a:buFont typeface="Alice"/>
              <a:buChar char="●"/>
            </a:pPr>
            <a:r>
              <a:rPr lang="es">
                <a:latin typeface="Alice"/>
                <a:ea typeface="Alice"/>
                <a:cs typeface="Alice"/>
                <a:sym typeface="Alice"/>
              </a:rPr>
              <a:t>By 2030, increase substantially the share of renewable energy in the global energy mix	.</a:t>
            </a:r>
            <a:endParaRPr>
              <a:latin typeface="Alice"/>
              <a:ea typeface="Alice"/>
              <a:cs typeface="Alice"/>
              <a:sym typeface="Alice"/>
            </a:endParaRPr>
          </a:p>
          <a:p>
            <a:pPr marL="457200" lvl="0" indent="-317500" algn="l" rtl="0">
              <a:lnSpc>
                <a:spcPct val="115000"/>
              </a:lnSpc>
              <a:spcBef>
                <a:spcPts val="0"/>
              </a:spcBef>
              <a:spcAft>
                <a:spcPts val="0"/>
              </a:spcAft>
              <a:buClr>
                <a:srgbClr val="000000"/>
              </a:buClr>
              <a:buSzPts val="1400"/>
              <a:buFont typeface="Alice"/>
              <a:buChar char="●"/>
            </a:pPr>
            <a:r>
              <a:rPr lang="es">
                <a:latin typeface="Alice"/>
                <a:ea typeface="Alice"/>
                <a:cs typeface="Alice"/>
                <a:sym typeface="Alice"/>
              </a:rPr>
              <a:t>By 2030, double the global rate of improvement in energy 	efficiency. 		</a:t>
            </a:r>
            <a:endParaRPr>
              <a:latin typeface="Alice"/>
              <a:ea typeface="Alice"/>
              <a:cs typeface="Alice"/>
              <a:sym typeface="Alice"/>
            </a:endParaRPr>
          </a:p>
          <a:p>
            <a:pPr marL="457200" lvl="0" indent="-317500" algn="l" rtl="0">
              <a:lnSpc>
                <a:spcPct val="115000"/>
              </a:lnSpc>
              <a:spcBef>
                <a:spcPts val="0"/>
              </a:spcBef>
              <a:spcAft>
                <a:spcPts val="0"/>
              </a:spcAft>
              <a:buClr>
                <a:srgbClr val="000000"/>
              </a:buClr>
              <a:buSzPts val="1400"/>
              <a:buFont typeface="Alice"/>
              <a:buChar char="●"/>
            </a:pPr>
            <a:r>
              <a:rPr lang="es">
                <a:latin typeface="Alice"/>
                <a:ea typeface="Alice"/>
                <a:cs typeface="Alice"/>
                <a:sym typeface="Alice"/>
              </a:rPr>
              <a:t>By 2030, enhance international cooperation to facilitate  access to clean energy research and technology, including renewable energy, energy efficiency and advanced and cleaner fossil-fuel technology, and promote investment in energy infrastructure and 	clean energy technology. 	</a:t>
            </a:r>
            <a:endParaRPr>
              <a:latin typeface="Alice"/>
              <a:ea typeface="Alice"/>
              <a:cs typeface="Alice"/>
              <a:sym typeface="Alice"/>
            </a:endParaRPr>
          </a:p>
          <a:p>
            <a:pPr marL="0" lvl="0" indent="0" algn="l" rtl="0">
              <a:lnSpc>
                <a:spcPct val="115000"/>
              </a:lnSpc>
              <a:spcBef>
                <a:spcPts val="0"/>
              </a:spcBef>
              <a:spcAft>
                <a:spcPts val="0"/>
              </a:spcAft>
              <a:buNone/>
            </a:pPr>
            <a:r>
              <a:rPr lang="es">
                <a:latin typeface="Alice"/>
                <a:ea typeface="Alice"/>
                <a:cs typeface="Alice"/>
                <a:sym typeface="Alice"/>
              </a:rPr>
              <a:t> </a:t>
            </a:r>
            <a:endParaRPr>
              <a:latin typeface="Alice"/>
              <a:ea typeface="Alice"/>
              <a:cs typeface="Alice"/>
              <a:sym typeface="Alice"/>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28"/>
          <p:cNvPicPr preferRelativeResize="0"/>
          <p:nvPr/>
        </p:nvPicPr>
        <p:blipFill>
          <a:blip r:embed="rId3">
            <a:alphaModFix/>
          </a:blip>
          <a:stretch>
            <a:fillRect/>
          </a:stretch>
        </p:blipFill>
        <p:spPr>
          <a:xfrm>
            <a:off x="307825" y="89338"/>
            <a:ext cx="4964826" cy="4964826"/>
          </a:xfrm>
          <a:prstGeom prst="rect">
            <a:avLst/>
          </a:prstGeom>
          <a:noFill/>
          <a:ln>
            <a:noFill/>
          </a:ln>
        </p:spPr>
      </p:pic>
      <p:sp>
        <p:nvSpPr>
          <p:cNvPr id="362" name="Google Shape;362;p28"/>
          <p:cNvSpPr txBox="1">
            <a:spLocks noGrp="1"/>
          </p:cNvSpPr>
          <p:nvPr>
            <p:ph type="body" idx="1"/>
          </p:nvPr>
        </p:nvSpPr>
        <p:spPr>
          <a:xfrm>
            <a:off x="5450175" y="731250"/>
            <a:ext cx="3494700" cy="368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800">
                <a:solidFill>
                  <a:srgbClr val="000000"/>
                </a:solidFill>
                <a:latin typeface="Alice"/>
                <a:ea typeface="Alice"/>
                <a:cs typeface="Alice"/>
                <a:sym typeface="Alice"/>
              </a:rPr>
              <a:t>No more non-renewable energies should be used because they pollute a lot and have a close limit. Therefore, from our homes we would have to start encouraging the use of new sources of energy, for example by promoting the installation of solar panels in our urbanization.</a:t>
            </a:r>
            <a:r>
              <a:rPr lang="es" sz="1800">
                <a:latin typeface="Alice"/>
                <a:ea typeface="Alice"/>
                <a:cs typeface="Alice"/>
                <a:sym typeface="Alice"/>
              </a:rPr>
              <a:t> </a:t>
            </a:r>
            <a:endParaRPr sz="1800">
              <a:latin typeface="Alice"/>
              <a:ea typeface="Alice"/>
              <a:cs typeface="Alice"/>
              <a:sym typeface="Alice"/>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9"/>
          <p:cNvSpPr txBox="1"/>
          <p:nvPr/>
        </p:nvSpPr>
        <p:spPr>
          <a:xfrm>
            <a:off x="441450" y="192275"/>
            <a:ext cx="7630500" cy="4752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s" sz="1800" b="1">
                <a:latin typeface="Bree Serif"/>
                <a:ea typeface="Bree Serif"/>
                <a:cs typeface="Bree Serif"/>
                <a:sym typeface="Bree Serif"/>
              </a:rPr>
              <a:t>Have a look at just a few of the many things you can do to make an impact!</a:t>
            </a:r>
            <a:endParaRPr sz="1800" b="1">
              <a:solidFill>
                <a:schemeClr val="dk1"/>
              </a:solidFill>
              <a:latin typeface="Bree Serif"/>
              <a:ea typeface="Bree Serif"/>
              <a:cs typeface="Bree Serif"/>
              <a:sym typeface="Bree Serif"/>
            </a:endParaRPr>
          </a:p>
          <a:p>
            <a:pPr marL="457200" lvl="0" indent="-342900" algn="l" rtl="0">
              <a:lnSpc>
                <a:spcPct val="115000"/>
              </a:lnSpc>
              <a:spcBef>
                <a:spcPts val="0"/>
              </a:spcBef>
              <a:spcAft>
                <a:spcPts val="0"/>
              </a:spcAft>
              <a:buSzPts val="1800"/>
              <a:buFont typeface="Alice"/>
              <a:buChar char="●"/>
            </a:pPr>
            <a:r>
              <a:rPr lang="es" sz="1800">
                <a:latin typeface="Alice"/>
                <a:ea typeface="Alice"/>
                <a:cs typeface="Alice"/>
                <a:sym typeface="Alice"/>
              </a:rPr>
              <a:t>Save electricity by plugging appliances into a power strip and turning them off 	completely when not in use, including your computer. 	</a:t>
            </a:r>
            <a:endParaRPr sz="1800">
              <a:latin typeface="Alice"/>
              <a:ea typeface="Alice"/>
              <a:cs typeface="Alice"/>
              <a:sym typeface="Alice"/>
            </a:endParaRPr>
          </a:p>
          <a:p>
            <a:pPr marL="0" lvl="0" indent="0" algn="l" rtl="0">
              <a:lnSpc>
                <a:spcPct val="115000"/>
              </a:lnSpc>
              <a:spcBef>
                <a:spcPts val="0"/>
              </a:spcBef>
              <a:spcAft>
                <a:spcPts val="0"/>
              </a:spcAft>
              <a:buNone/>
            </a:pPr>
            <a:endParaRPr sz="1800">
              <a:latin typeface="Alice"/>
              <a:ea typeface="Alice"/>
              <a:cs typeface="Alice"/>
              <a:sym typeface="Alice"/>
            </a:endParaRPr>
          </a:p>
          <a:p>
            <a:pPr marL="457200" lvl="0" indent="-342900" algn="l" rtl="0">
              <a:lnSpc>
                <a:spcPct val="115000"/>
              </a:lnSpc>
              <a:spcBef>
                <a:spcPts val="0"/>
              </a:spcBef>
              <a:spcAft>
                <a:spcPts val="0"/>
              </a:spcAft>
              <a:buSzPts val="1800"/>
              <a:buFont typeface="Alice"/>
              <a:buChar char="●"/>
            </a:pPr>
            <a:r>
              <a:rPr lang="es" sz="1800">
                <a:latin typeface="Alice"/>
                <a:ea typeface="Alice"/>
                <a:cs typeface="Alice"/>
                <a:sym typeface="Alice"/>
              </a:rPr>
              <a:t>Stop paper bank statements and pay your bills online or via mobile. No paper, no 	need for forest destruction.   </a:t>
            </a:r>
            <a:endParaRPr sz="1800">
              <a:latin typeface="Alice"/>
              <a:ea typeface="Alice"/>
              <a:cs typeface="Alice"/>
              <a:sym typeface="Alice"/>
            </a:endParaRPr>
          </a:p>
          <a:p>
            <a:pPr marL="457200" lvl="0" indent="0" algn="l" rtl="0">
              <a:lnSpc>
                <a:spcPct val="115000"/>
              </a:lnSpc>
              <a:spcBef>
                <a:spcPts val="0"/>
              </a:spcBef>
              <a:spcAft>
                <a:spcPts val="0"/>
              </a:spcAft>
              <a:buNone/>
            </a:pPr>
            <a:endParaRPr sz="1800">
              <a:latin typeface="Alice"/>
              <a:ea typeface="Alice"/>
              <a:cs typeface="Alice"/>
              <a:sym typeface="Alice"/>
            </a:endParaRPr>
          </a:p>
          <a:p>
            <a:pPr marL="457200" lvl="0" indent="-342900" algn="l" rtl="0">
              <a:lnSpc>
                <a:spcPct val="115000"/>
              </a:lnSpc>
              <a:spcBef>
                <a:spcPts val="0"/>
              </a:spcBef>
              <a:spcAft>
                <a:spcPts val="0"/>
              </a:spcAft>
              <a:buSzPts val="1800"/>
              <a:buFont typeface="Alice"/>
              <a:buChar char="●"/>
            </a:pPr>
            <a:r>
              <a:rPr lang="es" sz="1800">
                <a:latin typeface="Alice"/>
                <a:ea typeface="Alice"/>
                <a:cs typeface="Alice"/>
                <a:sym typeface="Alice"/>
              </a:rPr>
              <a:t>Don’t print.  See something online you need to remember? Jot it down in a notebook or better yet a digital post-it note and spare the paper. 	</a:t>
            </a:r>
            <a:endParaRPr sz="1800">
              <a:latin typeface="Alice"/>
              <a:ea typeface="Alice"/>
              <a:cs typeface="Alice"/>
              <a:sym typeface="Alice"/>
            </a:endParaRPr>
          </a:p>
          <a:p>
            <a:pPr marL="457200" lvl="0" indent="0" algn="l" rtl="0">
              <a:lnSpc>
                <a:spcPct val="115000"/>
              </a:lnSpc>
              <a:spcBef>
                <a:spcPts val="0"/>
              </a:spcBef>
              <a:spcAft>
                <a:spcPts val="0"/>
              </a:spcAft>
              <a:buNone/>
            </a:pPr>
            <a:endParaRPr sz="1800">
              <a:latin typeface="Alice"/>
              <a:ea typeface="Alice"/>
              <a:cs typeface="Alice"/>
              <a:sym typeface="Alice"/>
            </a:endParaRPr>
          </a:p>
          <a:p>
            <a:pPr marL="457200" lvl="0" indent="-342900" algn="l" rtl="0">
              <a:lnSpc>
                <a:spcPct val="115000"/>
              </a:lnSpc>
              <a:spcBef>
                <a:spcPts val="0"/>
              </a:spcBef>
              <a:spcAft>
                <a:spcPts val="0"/>
              </a:spcAft>
              <a:buSzPts val="1800"/>
              <a:buFont typeface="Alice"/>
              <a:buChar char="●"/>
            </a:pPr>
            <a:r>
              <a:rPr lang="es" sz="1800">
                <a:latin typeface="Alice"/>
                <a:ea typeface="Alice"/>
                <a:cs typeface="Alice"/>
                <a:sym typeface="Alice"/>
              </a:rPr>
              <a:t>Turn off the  lights. Your TV or computer screen provides a cosy glow, so turn off 	other lights if you don’t need them. 	</a:t>
            </a:r>
            <a:endParaRPr sz="1800">
              <a:latin typeface="Alice"/>
              <a:ea typeface="Alice"/>
              <a:cs typeface="Alice"/>
              <a:sym typeface="Alice"/>
            </a:endParaRPr>
          </a:p>
          <a:p>
            <a:pPr marL="0" lvl="0" indent="0" algn="l" rtl="0">
              <a:spcBef>
                <a:spcPts val="0"/>
              </a:spcBef>
              <a:spcAft>
                <a:spcPts val="0"/>
              </a:spcAft>
              <a:buNone/>
            </a:pPr>
            <a:endParaRPr sz="1800" b="1">
              <a:latin typeface="Alice"/>
              <a:ea typeface="Alice"/>
              <a:cs typeface="Alice"/>
              <a:sym typeface="Alice"/>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p:nvPr/>
        </p:nvSpPr>
        <p:spPr>
          <a:xfrm>
            <a:off x="580150" y="774375"/>
            <a:ext cx="7731300" cy="3566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 sz="1100">
                <a:solidFill>
                  <a:schemeClr val="dk1"/>
                </a:solidFill>
              </a:rPr>
              <a:t>	</a:t>
            </a:r>
            <a:endParaRPr sz="1100">
              <a:solidFill>
                <a:schemeClr val="dk1"/>
              </a:solidFill>
            </a:endParaRPr>
          </a:p>
          <a:p>
            <a:pPr marL="0" lvl="0" indent="0" algn="l" rtl="0">
              <a:lnSpc>
                <a:spcPct val="115000"/>
              </a:lnSpc>
              <a:spcBef>
                <a:spcPts val="0"/>
              </a:spcBef>
              <a:spcAft>
                <a:spcPts val="0"/>
              </a:spcAft>
              <a:buNone/>
            </a:pPr>
            <a:r>
              <a:rPr lang="es">
                <a:solidFill>
                  <a:schemeClr val="dk1"/>
                </a:solidFill>
                <a:latin typeface="Trebuchet MS"/>
                <a:ea typeface="Trebuchet MS"/>
                <a:cs typeface="Trebuchet MS"/>
                <a:sym typeface="Trebuchet MS"/>
              </a:rPr>
              <a:t>	</a:t>
            </a:r>
            <a:endParaRPr>
              <a:solidFill>
                <a:schemeClr val="dk1"/>
              </a:solidFill>
              <a:latin typeface="Trebuchet MS"/>
              <a:ea typeface="Trebuchet MS"/>
              <a:cs typeface="Trebuchet MS"/>
              <a:sym typeface="Trebuchet MS"/>
            </a:endParaRPr>
          </a:p>
          <a:p>
            <a:pPr marL="457200" lvl="0" indent="-342900" algn="l" rtl="0">
              <a:lnSpc>
                <a:spcPct val="115000"/>
              </a:lnSpc>
              <a:spcBef>
                <a:spcPts val="0"/>
              </a:spcBef>
              <a:spcAft>
                <a:spcPts val="0"/>
              </a:spcAft>
              <a:buClr>
                <a:srgbClr val="000000"/>
              </a:buClr>
              <a:buSzPts val="1800"/>
              <a:buChar char="●"/>
            </a:pPr>
            <a:r>
              <a:rPr lang="es" sz="1800">
                <a:latin typeface="Alice"/>
                <a:ea typeface="Alice"/>
                <a:cs typeface="Alice"/>
                <a:sym typeface="Alice"/>
              </a:rPr>
              <a:t>Do a bit of online research and buy only from companies that you know have 	sustainable practices and don’t harm the environment.   </a:t>
            </a:r>
            <a:endParaRPr sz="1800">
              <a:latin typeface="Alice"/>
              <a:ea typeface="Alice"/>
              <a:cs typeface="Alice"/>
              <a:sym typeface="Alice"/>
            </a:endParaRPr>
          </a:p>
          <a:p>
            <a:pPr marL="0" lvl="0" indent="0" algn="l" rtl="0">
              <a:lnSpc>
                <a:spcPct val="115000"/>
              </a:lnSpc>
              <a:spcBef>
                <a:spcPts val="0"/>
              </a:spcBef>
              <a:spcAft>
                <a:spcPts val="0"/>
              </a:spcAft>
              <a:buNone/>
            </a:pPr>
            <a:r>
              <a:rPr lang="es" sz="1800">
                <a:latin typeface="Alice"/>
                <a:ea typeface="Alice"/>
                <a:cs typeface="Alice"/>
                <a:sym typeface="Alice"/>
              </a:rPr>
              <a:t>	</a:t>
            </a:r>
            <a:endParaRPr sz="1800">
              <a:latin typeface="Alice"/>
              <a:ea typeface="Alice"/>
              <a:cs typeface="Alice"/>
              <a:sym typeface="Alice"/>
            </a:endParaRPr>
          </a:p>
          <a:p>
            <a:pPr marL="457200" lvl="0" indent="-342900" algn="l" rtl="0">
              <a:lnSpc>
                <a:spcPct val="115000"/>
              </a:lnSpc>
              <a:spcBef>
                <a:spcPts val="0"/>
              </a:spcBef>
              <a:spcAft>
                <a:spcPts val="0"/>
              </a:spcAft>
              <a:buClr>
                <a:srgbClr val="000000"/>
              </a:buClr>
              <a:buSzPts val="1800"/>
              <a:buChar char="●"/>
            </a:pPr>
            <a:r>
              <a:rPr lang="es" sz="1800">
                <a:latin typeface="Alice"/>
                <a:ea typeface="Alice"/>
                <a:cs typeface="Alice"/>
                <a:sym typeface="Alice"/>
              </a:rPr>
              <a:t>Air dry. Let your hair and 	clothes dry naturally instead of running a machine. If you do wash your clothes, make sure the load is full. 	</a:t>
            </a:r>
            <a:endParaRPr sz="1800">
              <a:latin typeface="Alice"/>
              <a:ea typeface="Alice"/>
              <a:cs typeface="Alice"/>
              <a:sym typeface="Alice"/>
            </a:endParaRPr>
          </a:p>
          <a:p>
            <a:pPr marL="0" lvl="0" indent="0" algn="l" rtl="0">
              <a:lnSpc>
                <a:spcPct val="115000"/>
              </a:lnSpc>
              <a:spcBef>
                <a:spcPts val="0"/>
              </a:spcBef>
              <a:spcAft>
                <a:spcPts val="0"/>
              </a:spcAft>
              <a:buNone/>
            </a:pPr>
            <a:r>
              <a:rPr lang="es" sz="1800">
                <a:latin typeface="Alice"/>
                <a:ea typeface="Alice"/>
                <a:cs typeface="Alice"/>
                <a:sym typeface="Alice"/>
              </a:rPr>
              <a:t>	</a:t>
            </a:r>
            <a:endParaRPr sz="1800">
              <a:latin typeface="Alice"/>
              <a:ea typeface="Alice"/>
              <a:cs typeface="Alice"/>
              <a:sym typeface="Alice"/>
            </a:endParaRPr>
          </a:p>
          <a:p>
            <a:pPr marL="457200" lvl="0" indent="-342900" algn="l" rtl="0">
              <a:lnSpc>
                <a:spcPct val="115000"/>
              </a:lnSpc>
              <a:spcBef>
                <a:spcPts val="0"/>
              </a:spcBef>
              <a:spcAft>
                <a:spcPts val="0"/>
              </a:spcAft>
              <a:buClr>
                <a:srgbClr val="000000"/>
              </a:buClr>
              <a:buSzPts val="1800"/>
              <a:buChar char="●"/>
            </a:pPr>
            <a:r>
              <a:rPr lang="es" sz="1800">
                <a:latin typeface="Alice"/>
                <a:ea typeface="Alice"/>
                <a:cs typeface="Alice"/>
                <a:sym typeface="Alice"/>
              </a:rPr>
              <a:t>Take short showers. Bathtubs require gallons more water than a 5-10 minute shower. 	</a:t>
            </a:r>
            <a:endParaRPr sz="1800">
              <a:latin typeface="Alice"/>
              <a:ea typeface="Alice"/>
              <a:cs typeface="Alice"/>
              <a:sym typeface="Alice"/>
            </a:endParaRPr>
          </a:p>
          <a:p>
            <a:pPr marL="0" lvl="0" indent="0" algn="l" rtl="0">
              <a:lnSpc>
                <a:spcPct val="115000"/>
              </a:lnSpc>
              <a:spcBef>
                <a:spcPts val="0"/>
              </a:spcBef>
              <a:spcAft>
                <a:spcPts val="0"/>
              </a:spcAft>
              <a:buNone/>
            </a:pPr>
            <a:r>
              <a:rPr lang="es" sz="1800">
                <a:latin typeface="Alice"/>
                <a:ea typeface="Alice"/>
                <a:cs typeface="Alice"/>
                <a:sym typeface="Alice"/>
              </a:rPr>
              <a:t>	</a:t>
            </a:r>
            <a:endParaRPr sz="1800">
              <a:latin typeface="Alice"/>
              <a:ea typeface="Alice"/>
              <a:cs typeface="Alice"/>
              <a:sym typeface="Alice"/>
            </a:endParaRPr>
          </a:p>
          <a:p>
            <a:pPr marL="457200" lvl="0" indent="-342900" algn="l" rtl="0">
              <a:lnSpc>
                <a:spcPct val="115000"/>
              </a:lnSpc>
              <a:spcBef>
                <a:spcPts val="0"/>
              </a:spcBef>
              <a:spcAft>
                <a:spcPts val="0"/>
              </a:spcAft>
              <a:buClr>
                <a:srgbClr val="000000"/>
              </a:buClr>
              <a:buSzPts val="1800"/>
              <a:buChar char="●"/>
            </a:pPr>
            <a:r>
              <a:rPr lang="es" sz="1800">
                <a:latin typeface="Alice"/>
                <a:ea typeface="Alice"/>
                <a:cs typeface="Alice"/>
                <a:sym typeface="Alice"/>
              </a:rPr>
              <a:t>Eat less meat, poultry, and fish. More resources are used to provide meat than plants  	</a:t>
            </a:r>
            <a:endParaRPr sz="1800">
              <a:latin typeface="Alice"/>
              <a:ea typeface="Alice"/>
              <a:cs typeface="Alice"/>
              <a:sym typeface="Alice"/>
            </a:endParaRPr>
          </a:p>
          <a:p>
            <a:pPr marL="0" lvl="0" indent="0" algn="l" rtl="0">
              <a:lnSpc>
                <a:spcPct val="115000"/>
              </a:lnSpc>
              <a:spcBef>
                <a:spcPts val="0"/>
              </a:spcBef>
              <a:spcAft>
                <a:spcPts val="0"/>
              </a:spcAft>
              <a:buNone/>
            </a:pPr>
            <a:endParaRPr sz="1800">
              <a:latin typeface="Alice"/>
              <a:ea typeface="Alice"/>
              <a:cs typeface="Alice"/>
              <a:sym typeface="Alice"/>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31"/>
          <p:cNvPicPr preferRelativeResize="0"/>
          <p:nvPr/>
        </p:nvPicPr>
        <p:blipFill>
          <a:blip r:embed="rId3">
            <a:alphaModFix/>
          </a:blip>
          <a:stretch>
            <a:fillRect/>
          </a:stretch>
        </p:blipFill>
        <p:spPr>
          <a:xfrm>
            <a:off x="-547487" y="1"/>
            <a:ext cx="10238963" cy="5143500"/>
          </a:xfrm>
          <a:prstGeom prst="rect">
            <a:avLst/>
          </a:prstGeom>
          <a:noFill/>
          <a:ln>
            <a:noFill/>
          </a:ln>
        </p:spPr>
      </p:pic>
      <p:sp>
        <p:nvSpPr>
          <p:cNvPr id="378" name="Google Shape;378;p31"/>
          <p:cNvSpPr txBox="1">
            <a:spLocks noGrp="1"/>
          </p:cNvSpPr>
          <p:nvPr>
            <p:ph type="body" idx="1"/>
          </p:nvPr>
        </p:nvSpPr>
        <p:spPr>
          <a:xfrm>
            <a:off x="315600" y="837600"/>
            <a:ext cx="8512800" cy="13032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s" sz="2400">
                <a:solidFill>
                  <a:srgbClr val="000000"/>
                </a:solidFill>
                <a:latin typeface="Alice"/>
                <a:ea typeface="Alice"/>
                <a:cs typeface="Alice"/>
                <a:sym typeface="Alice"/>
              </a:rPr>
              <a:t>The ecuadorian archipelago of the Galapagos Islands, has the first ecological airport in the world. It works through solar energy, the reuse of water and the use of wind</a:t>
            </a:r>
            <a:endParaRPr sz="2400">
              <a:solidFill>
                <a:srgbClr val="000000"/>
              </a:solidFill>
              <a:latin typeface="Alice"/>
              <a:ea typeface="Alice"/>
              <a:cs typeface="Alice"/>
              <a:sym typeface="Alice"/>
            </a:endParaRPr>
          </a:p>
        </p:txBody>
      </p:sp>
      <p:sp>
        <p:nvSpPr>
          <p:cNvPr id="379" name="Google Shape;379;p31"/>
          <p:cNvSpPr txBox="1"/>
          <p:nvPr/>
        </p:nvSpPr>
        <p:spPr>
          <a:xfrm>
            <a:off x="181350" y="148350"/>
            <a:ext cx="2510400" cy="5229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 sz="2400">
                <a:latin typeface="Bree Serif"/>
                <a:ea typeface="Bree Serif"/>
                <a:cs typeface="Bree Serif"/>
                <a:sym typeface="Bree Serif"/>
              </a:rPr>
              <a:t>A good example:</a:t>
            </a:r>
            <a:endParaRPr sz="2400">
              <a:latin typeface="Bree Serif"/>
              <a:ea typeface="Bree Serif"/>
              <a:cs typeface="Bree Serif"/>
              <a:sym typeface="Bree Serif"/>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83"/>
        <p:cNvGrpSpPr/>
        <p:nvPr/>
      </p:nvGrpSpPr>
      <p:grpSpPr>
        <a:xfrm>
          <a:off x="0" y="0"/>
          <a:ext cx="0" cy="0"/>
          <a:chOff x="0" y="0"/>
          <a:chExt cx="0" cy="0"/>
        </a:xfrm>
      </p:grpSpPr>
      <p:pic>
        <p:nvPicPr>
          <p:cNvPr id="384" name="Google Shape;384;p32"/>
          <p:cNvPicPr preferRelativeResize="0"/>
          <p:nvPr/>
        </p:nvPicPr>
        <p:blipFill>
          <a:blip r:embed="rId3">
            <a:alphaModFix/>
          </a:blip>
          <a:stretch>
            <a:fillRect/>
          </a:stretch>
        </p:blipFill>
        <p:spPr>
          <a:xfrm>
            <a:off x="-648512" y="0"/>
            <a:ext cx="10441027" cy="5143500"/>
          </a:xfrm>
          <a:prstGeom prst="rect">
            <a:avLst/>
          </a:prstGeom>
          <a:noFill/>
          <a:ln>
            <a:noFill/>
          </a:ln>
        </p:spPr>
      </p:pic>
      <p:sp>
        <p:nvSpPr>
          <p:cNvPr id="385" name="Google Shape;385;p32"/>
          <p:cNvSpPr txBox="1">
            <a:spLocks noGrp="1"/>
          </p:cNvSpPr>
          <p:nvPr>
            <p:ph type="ctrTitle"/>
          </p:nvPr>
        </p:nvSpPr>
        <p:spPr>
          <a:xfrm>
            <a:off x="1410150" y="4205750"/>
            <a:ext cx="6323700" cy="660600"/>
          </a:xfrm>
          <a:prstGeom prst="rect">
            <a:avLst/>
          </a:prstGeom>
          <a:solidFill>
            <a:srgbClr val="1C458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a:solidFill>
                  <a:srgbClr val="000000"/>
                </a:solidFill>
                <a:latin typeface="Bree Serif"/>
                <a:ea typeface="Bree Serif"/>
                <a:cs typeface="Bree Serif"/>
                <a:sym typeface="Bree Serif"/>
              </a:rPr>
              <a:t>Actually Water Consumption</a:t>
            </a:r>
            <a:endParaRPr>
              <a:solidFill>
                <a:srgbClr val="000000"/>
              </a:solidFill>
              <a:latin typeface="Bree Serif"/>
              <a:ea typeface="Bree Serif"/>
              <a:cs typeface="Bree Serif"/>
              <a:sym typeface="Bree Serif"/>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p:nvPr/>
        </p:nvSpPr>
        <p:spPr>
          <a:xfrm>
            <a:off x="458650" y="1417050"/>
            <a:ext cx="7889700" cy="265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1800">
                <a:latin typeface="Alice"/>
                <a:ea typeface="Alice"/>
                <a:cs typeface="Alice"/>
                <a:sym typeface="Alice"/>
              </a:rPr>
              <a:t>The growth of the economy and the increase of the population in the world mean that the Earth's natural resources are running out at high speed</a:t>
            </a:r>
            <a:endParaRPr sz="1800">
              <a:latin typeface="Alice"/>
              <a:ea typeface="Alice"/>
              <a:cs typeface="Alice"/>
              <a:sym typeface="Alice"/>
            </a:endParaRPr>
          </a:p>
          <a:p>
            <a:pPr marL="0" lvl="0" indent="0" algn="l" rtl="0">
              <a:spcBef>
                <a:spcPts val="0"/>
              </a:spcBef>
              <a:spcAft>
                <a:spcPts val="0"/>
              </a:spcAft>
              <a:buNone/>
            </a:pPr>
            <a:endParaRPr sz="1800">
              <a:latin typeface="Alice"/>
              <a:ea typeface="Alice"/>
              <a:cs typeface="Alice"/>
              <a:sym typeface="Alice"/>
            </a:endParaRPr>
          </a:p>
          <a:p>
            <a:pPr marL="0" lvl="0" indent="0" algn="l" rtl="0">
              <a:spcBef>
                <a:spcPts val="0"/>
              </a:spcBef>
              <a:spcAft>
                <a:spcPts val="0"/>
              </a:spcAft>
              <a:buNone/>
            </a:pPr>
            <a:r>
              <a:rPr lang="es" sz="1800">
                <a:latin typeface="Alice"/>
                <a:ea typeface="Alice"/>
                <a:cs typeface="Alice"/>
                <a:sym typeface="Alice"/>
              </a:rPr>
              <a:t>Our society depends on metals, minerals, fuels, water, wood, fertile soil and clean air. However, we have been depleting these limited resources at a much faster rate than the one that allows their recovery, and if we do not change the way of acting there will be great shortages.</a:t>
            </a:r>
            <a:endParaRPr sz="1800">
              <a:latin typeface="Alice"/>
              <a:ea typeface="Alice"/>
              <a:cs typeface="Alice"/>
              <a:sym typeface="Alice"/>
            </a:endParaRPr>
          </a:p>
          <a:p>
            <a:pPr marL="0" lvl="0" indent="0" algn="l" rtl="0">
              <a:spcBef>
                <a:spcPts val="0"/>
              </a:spcBef>
              <a:spcAft>
                <a:spcPts val="0"/>
              </a:spcAft>
              <a:buNone/>
            </a:pPr>
            <a:endParaRPr sz="1600">
              <a:latin typeface="Verdana"/>
              <a:ea typeface="Verdana"/>
              <a:cs typeface="Verdana"/>
              <a:sym typeface="Verdana"/>
            </a:endParaRPr>
          </a:p>
        </p:txBody>
      </p:sp>
      <p:sp>
        <p:nvSpPr>
          <p:cNvPr id="289" name="Google Shape;289;p15"/>
          <p:cNvSpPr txBox="1"/>
          <p:nvPr/>
        </p:nvSpPr>
        <p:spPr>
          <a:xfrm>
            <a:off x="1297600" y="41200"/>
            <a:ext cx="6211800" cy="120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rgbClr val="6AA84F"/>
                </a:solidFill>
                <a:latin typeface="Bree Serif"/>
                <a:ea typeface="Bree Serif"/>
                <a:cs typeface="Bree Serif"/>
                <a:sym typeface="Bree Serif"/>
              </a:rPr>
              <a:t>WHY DO WE NEED AN EFFICIENT  USAGE OF NATURAL RESOURCES?</a:t>
            </a:r>
            <a:endParaRPr>
              <a:solidFill>
                <a:srgbClr val="6AA84F"/>
              </a:solidFill>
              <a:latin typeface="Bree Serif"/>
              <a:ea typeface="Bree Serif"/>
              <a:cs typeface="Bree Serif"/>
              <a:sym typeface="Bree Serif"/>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89"/>
        <p:cNvGrpSpPr/>
        <p:nvPr/>
      </p:nvGrpSpPr>
      <p:grpSpPr>
        <a:xfrm>
          <a:off x="0" y="0"/>
          <a:ext cx="0" cy="0"/>
          <a:chOff x="0" y="0"/>
          <a:chExt cx="0" cy="0"/>
        </a:xfrm>
      </p:grpSpPr>
      <p:pic>
        <p:nvPicPr>
          <p:cNvPr id="390" name="Google Shape;390;p33"/>
          <p:cNvPicPr preferRelativeResize="0"/>
          <p:nvPr/>
        </p:nvPicPr>
        <p:blipFill>
          <a:blip r:embed="rId3">
            <a:alphaModFix/>
          </a:blip>
          <a:stretch>
            <a:fillRect/>
          </a:stretch>
        </p:blipFill>
        <p:spPr>
          <a:xfrm>
            <a:off x="0" y="-10900"/>
            <a:ext cx="9182919" cy="5143500"/>
          </a:xfrm>
          <a:prstGeom prst="rect">
            <a:avLst/>
          </a:prstGeom>
          <a:noFill/>
          <a:ln>
            <a:noFill/>
          </a:ln>
        </p:spPr>
      </p:pic>
      <p:sp>
        <p:nvSpPr>
          <p:cNvPr id="391" name="Google Shape;391;p33"/>
          <p:cNvSpPr txBox="1">
            <a:spLocks noGrp="1"/>
          </p:cNvSpPr>
          <p:nvPr>
            <p:ph type="title"/>
          </p:nvPr>
        </p:nvSpPr>
        <p:spPr>
          <a:xfrm>
            <a:off x="81850" y="200725"/>
            <a:ext cx="4706400" cy="1319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25400" lvl="0" indent="0" algn="l" rtl="0">
              <a:lnSpc>
                <a:spcPct val="115000"/>
              </a:lnSpc>
              <a:spcBef>
                <a:spcPts val="0"/>
              </a:spcBef>
              <a:spcAft>
                <a:spcPts val="0"/>
              </a:spcAft>
              <a:buNone/>
            </a:pPr>
            <a:r>
              <a:rPr lang="es" sz="3600">
                <a:solidFill>
                  <a:srgbClr val="000000"/>
                </a:solidFill>
                <a:latin typeface="Bree Serif"/>
                <a:ea typeface="Bree Serif"/>
                <a:cs typeface="Bree Serif"/>
                <a:sym typeface="Bree Serif"/>
              </a:rPr>
              <a:t>What is current water consumption?</a:t>
            </a:r>
            <a:endParaRPr sz="3600">
              <a:solidFill>
                <a:srgbClr val="000000"/>
              </a:solidFill>
              <a:latin typeface="Bree Serif"/>
              <a:ea typeface="Bree Serif"/>
              <a:cs typeface="Bree Serif"/>
              <a:sym typeface="Bree Serif"/>
            </a:endParaRPr>
          </a:p>
          <a:p>
            <a:pPr marL="0" lvl="0" indent="0" algn="l" rtl="0">
              <a:spcBef>
                <a:spcPts val="0"/>
              </a:spcBef>
              <a:spcAft>
                <a:spcPts val="0"/>
              </a:spcAft>
              <a:buNone/>
            </a:pPr>
            <a:endParaRPr/>
          </a:p>
        </p:txBody>
      </p:sp>
      <p:sp>
        <p:nvSpPr>
          <p:cNvPr id="392" name="Google Shape;392;p33"/>
          <p:cNvSpPr txBox="1">
            <a:spLocks noGrp="1"/>
          </p:cNvSpPr>
          <p:nvPr>
            <p:ph type="body" idx="1"/>
          </p:nvPr>
        </p:nvSpPr>
        <p:spPr>
          <a:xfrm>
            <a:off x="233575" y="3342425"/>
            <a:ext cx="8099700" cy="1446000"/>
          </a:xfrm>
          <a:prstGeom prst="rect">
            <a:avLst/>
          </a:prstGeom>
          <a:noFill/>
          <a:ln>
            <a:noFill/>
          </a:ln>
        </p:spPr>
        <p:txBody>
          <a:bodyPr spcFirstLastPara="1" wrap="square" lIns="91425" tIns="91425" rIns="91425" bIns="91425" anchor="t" anchorCtr="0">
            <a:noAutofit/>
          </a:bodyPr>
          <a:lstStyle/>
          <a:p>
            <a:pPr marL="0" marR="25400" lvl="0" indent="0" algn="l" rtl="0">
              <a:spcBef>
                <a:spcPts val="0"/>
              </a:spcBef>
              <a:spcAft>
                <a:spcPts val="0"/>
              </a:spcAft>
              <a:buNone/>
            </a:pPr>
            <a:r>
              <a:rPr lang="es" sz="2400">
                <a:solidFill>
                  <a:srgbClr val="000000"/>
                </a:solidFill>
                <a:latin typeface="Alice"/>
                <a:ea typeface="Alice"/>
                <a:cs typeface="Alice"/>
                <a:sym typeface="Alice"/>
              </a:rPr>
              <a:t>Domestic consumption of water per inhabitant is understood as the amount of water a person has for their daily consumption, cleaning, irrigation, etc.</a:t>
            </a:r>
            <a:endParaRPr sz="2400">
              <a:solidFill>
                <a:srgbClr val="000000"/>
              </a:solidFill>
              <a:latin typeface="Alice"/>
              <a:ea typeface="Alice"/>
              <a:cs typeface="Alice"/>
              <a:sym typeface="Alice"/>
            </a:endParaRPr>
          </a:p>
          <a:p>
            <a:pPr marL="0" lvl="0" indent="0" algn="l" rtl="0">
              <a:spcBef>
                <a:spcPts val="0"/>
              </a:spcBef>
              <a:spcAft>
                <a:spcPts val="1600"/>
              </a:spcAft>
              <a:buNone/>
            </a:pP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96"/>
        <p:cNvGrpSpPr/>
        <p:nvPr/>
      </p:nvGrpSpPr>
      <p:grpSpPr>
        <a:xfrm>
          <a:off x="0" y="0"/>
          <a:ext cx="0" cy="0"/>
          <a:chOff x="0" y="0"/>
          <a:chExt cx="0" cy="0"/>
        </a:xfrm>
      </p:grpSpPr>
      <p:pic>
        <p:nvPicPr>
          <p:cNvPr id="397" name="Google Shape;397;p34"/>
          <p:cNvPicPr preferRelativeResize="0"/>
          <p:nvPr/>
        </p:nvPicPr>
        <p:blipFill>
          <a:blip r:embed="rId3">
            <a:alphaModFix/>
          </a:blip>
          <a:stretch>
            <a:fillRect/>
          </a:stretch>
        </p:blipFill>
        <p:spPr>
          <a:xfrm>
            <a:off x="0" y="3810"/>
            <a:ext cx="9144000" cy="5135880"/>
          </a:xfrm>
          <a:prstGeom prst="rect">
            <a:avLst/>
          </a:prstGeom>
          <a:noFill/>
          <a:ln>
            <a:noFill/>
          </a:ln>
        </p:spPr>
      </p:pic>
      <p:sp>
        <p:nvSpPr>
          <p:cNvPr id="398" name="Google Shape;398;p34"/>
          <p:cNvSpPr txBox="1">
            <a:spLocks noGrp="1"/>
          </p:cNvSpPr>
          <p:nvPr>
            <p:ph type="title"/>
          </p:nvPr>
        </p:nvSpPr>
        <p:spPr>
          <a:xfrm>
            <a:off x="6258875" y="483100"/>
            <a:ext cx="2856000" cy="4205700"/>
          </a:xfrm>
          <a:prstGeom prst="rect">
            <a:avLst/>
          </a:prstGeom>
        </p:spPr>
        <p:txBody>
          <a:bodyPr spcFirstLastPara="1" wrap="square" lIns="91425" tIns="91425" rIns="91425" bIns="91425" anchor="t" anchorCtr="0">
            <a:noAutofit/>
          </a:bodyPr>
          <a:lstStyle/>
          <a:p>
            <a:pPr marL="0" marR="25400" lvl="0" indent="0" algn="ctr" rtl="0">
              <a:lnSpc>
                <a:spcPct val="115000"/>
              </a:lnSpc>
              <a:spcBef>
                <a:spcPts val="0"/>
              </a:spcBef>
              <a:spcAft>
                <a:spcPts val="0"/>
              </a:spcAft>
              <a:buNone/>
            </a:pPr>
            <a:r>
              <a:rPr lang="es" sz="3600">
                <a:solidFill>
                  <a:srgbClr val="000000"/>
                </a:solidFill>
                <a:latin typeface="Bree Serif"/>
                <a:ea typeface="Bree Serif"/>
                <a:cs typeface="Bree Serif"/>
                <a:sym typeface="Bree Serif"/>
              </a:rPr>
              <a:t>What is the water consumption per person?</a:t>
            </a:r>
            <a:endParaRPr sz="3600">
              <a:solidFill>
                <a:srgbClr val="000000"/>
              </a:solidFill>
              <a:latin typeface="Bree Serif"/>
              <a:ea typeface="Bree Serif"/>
              <a:cs typeface="Bree Serif"/>
              <a:sym typeface="Bree Serif"/>
            </a:endParaRPr>
          </a:p>
          <a:p>
            <a:pPr marL="0" lvl="0" indent="0" algn="l" rtl="0">
              <a:spcBef>
                <a:spcPts val="0"/>
              </a:spcBef>
              <a:spcAft>
                <a:spcPts val="0"/>
              </a:spcAft>
              <a:buNone/>
            </a:pPr>
            <a:endParaRPr/>
          </a:p>
        </p:txBody>
      </p:sp>
      <p:sp>
        <p:nvSpPr>
          <p:cNvPr id="399" name="Google Shape;399;p34"/>
          <p:cNvSpPr txBox="1">
            <a:spLocks noGrp="1"/>
          </p:cNvSpPr>
          <p:nvPr>
            <p:ph type="body" idx="1"/>
          </p:nvPr>
        </p:nvSpPr>
        <p:spPr>
          <a:xfrm>
            <a:off x="325900" y="419150"/>
            <a:ext cx="3645300" cy="426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400">
                <a:solidFill>
                  <a:srgbClr val="000000"/>
                </a:solidFill>
                <a:latin typeface="Alice"/>
                <a:ea typeface="Alice"/>
                <a:cs typeface="Alice"/>
                <a:sym typeface="Alice"/>
              </a:rPr>
              <a:t>The optimal access, finally, is the consumption of an average amount of 100 liters per person of water supplied continuously through several faucets in which all the consumption and hygiene needs are met.</a:t>
            </a:r>
            <a:endParaRPr sz="2400">
              <a:solidFill>
                <a:srgbClr val="000000"/>
              </a:solidFill>
              <a:latin typeface="Alice"/>
              <a:ea typeface="Alice"/>
              <a:cs typeface="Alice"/>
              <a:sym typeface="Alice"/>
            </a:endParaRPr>
          </a:p>
          <a:p>
            <a:pPr marL="0" lvl="0" indent="0" algn="l"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03"/>
        <p:cNvGrpSpPr/>
        <p:nvPr/>
      </p:nvGrpSpPr>
      <p:grpSpPr>
        <a:xfrm>
          <a:off x="0" y="0"/>
          <a:ext cx="0" cy="0"/>
          <a:chOff x="0" y="0"/>
          <a:chExt cx="0" cy="0"/>
        </a:xfrm>
      </p:grpSpPr>
      <p:pic>
        <p:nvPicPr>
          <p:cNvPr id="404" name="Google Shape;404;p35"/>
          <p:cNvPicPr preferRelativeResize="0"/>
          <p:nvPr/>
        </p:nvPicPr>
        <p:blipFill>
          <a:blip r:embed="rId3">
            <a:alphaModFix/>
          </a:blip>
          <a:stretch>
            <a:fillRect/>
          </a:stretch>
        </p:blipFill>
        <p:spPr>
          <a:xfrm>
            <a:off x="0" y="290612"/>
            <a:ext cx="9144000" cy="4562275"/>
          </a:xfrm>
          <a:prstGeom prst="rect">
            <a:avLst/>
          </a:prstGeom>
          <a:noFill/>
          <a:ln>
            <a:noFill/>
          </a:ln>
        </p:spPr>
      </p:pic>
      <p:sp>
        <p:nvSpPr>
          <p:cNvPr id="405" name="Google Shape;405;p35"/>
          <p:cNvSpPr txBox="1">
            <a:spLocks noGrp="1"/>
          </p:cNvSpPr>
          <p:nvPr>
            <p:ph type="title"/>
          </p:nvPr>
        </p:nvSpPr>
        <p:spPr>
          <a:xfrm>
            <a:off x="203950" y="4440175"/>
            <a:ext cx="8520600" cy="645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s" u="sng"/>
              <a:t>Total Water Withdrawal per capita</a:t>
            </a:r>
            <a:endParaRPr u="sng"/>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09"/>
        <p:cNvGrpSpPr/>
        <p:nvPr/>
      </p:nvGrpSpPr>
      <p:grpSpPr>
        <a:xfrm>
          <a:off x="0" y="0"/>
          <a:ext cx="0" cy="0"/>
          <a:chOff x="0" y="0"/>
          <a:chExt cx="0" cy="0"/>
        </a:xfrm>
      </p:grpSpPr>
      <p:sp>
        <p:nvSpPr>
          <p:cNvPr id="410" name="Google Shape;410;p36"/>
          <p:cNvSpPr txBox="1">
            <a:spLocks noGrp="1"/>
          </p:cNvSpPr>
          <p:nvPr>
            <p:ph type="title"/>
          </p:nvPr>
        </p:nvSpPr>
        <p:spPr>
          <a:xfrm>
            <a:off x="610650" y="340700"/>
            <a:ext cx="2636400" cy="1449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
              <a:t>Consequences of wasting water</a:t>
            </a:r>
            <a:endParaRPr/>
          </a:p>
        </p:txBody>
      </p:sp>
      <p:pic>
        <p:nvPicPr>
          <p:cNvPr id="411" name="Google Shape;411;p36"/>
          <p:cNvPicPr preferRelativeResize="0"/>
          <p:nvPr/>
        </p:nvPicPr>
        <p:blipFill>
          <a:blip r:embed="rId3">
            <a:alphaModFix/>
          </a:blip>
          <a:stretch>
            <a:fillRect/>
          </a:stretch>
        </p:blipFill>
        <p:spPr>
          <a:xfrm>
            <a:off x="4077875" y="2766075"/>
            <a:ext cx="4621925" cy="2151300"/>
          </a:xfrm>
          <a:prstGeom prst="rect">
            <a:avLst/>
          </a:prstGeom>
          <a:noFill/>
          <a:ln>
            <a:noFill/>
          </a:ln>
        </p:spPr>
      </p:pic>
      <p:pic>
        <p:nvPicPr>
          <p:cNvPr id="412" name="Google Shape;412;p36"/>
          <p:cNvPicPr preferRelativeResize="0"/>
          <p:nvPr/>
        </p:nvPicPr>
        <p:blipFill>
          <a:blip r:embed="rId4">
            <a:alphaModFix/>
          </a:blip>
          <a:stretch>
            <a:fillRect/>
          </a:stretch>
        </p:blipFill>
        <p:spPr>
          <a:xfrm>
            <a:off x="4959188" y="262525"/>
            <a:ext cx="3340974" cy="2230100"/>
          </a:xfrm>
          <a:prstGeom prst="rect">
            <a:avLst/>
          </a:prstGeom>
          <a:noFill/>
          <a:ln>
            <a:noFill/>
          </a:ln>
        </p:spPr>
      </p:pic>
      <p:pic>
        <p:nvPicPr>
          <p:cNvPr id="413" name="Google Shape;413;p36"/>
          <p:cNvPicPr preferRelativeResize="0"/>
          <p:nvPr/>
        </p:nvPicPr>
        <p:blipFill>
          <a:blip r:embed="rId5">
            <a:alphaModFix/>
          </a:blip>
          <a:stretch>
            <a:fillRect/>
          </a:stretch>
        </p:blipFill>
        <p:spPr>
          <a:xfrm>
            <a:off x="4735196" y="262525"/>
            <a:ext cx="3964603" cy="2230100"/>
          </a:xfrm>
          <a:prstGeom prst="rect">
            <a:avLst/>
          </a:prstGeom>
          <a:noFill/>
          <a:ln>
            <a:noFill/>
          </a:ln>
        </p:spPr>
      </p:pic>
      <p:sp>
        <p:nvSpPr>
          <p:cNvPr id="414" name="Google Shape;414;p36"/>
          <p:cNvSpPr txBox="1"/>
          <p:nvPr/>
        </p:nvSpPr>
        <p:spPr>
          <a:xfrm>
            <a:off x="610650" y="2806200"/>
            <a:ext cx="2692500" cy="137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a:t>There are some situations in which the lack of water reaches inhumane limits</a:t>
            </a:r>
            <a:endParaRPr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8"/>
          <p:cNvSpPr txBox="1"/>
          <p:nvPr/>
        </p:nvSpPr>
        <p:spPr>
          <a:xfrm>
            <a:off x="3062750" y="1596400"/>
            <a:ext cx="7594200" cy="258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rebuchet MS"/>
              <a:ea typeface="Trebuchet MS"/>
              <a:cs typeface="Trebuchet MS"/>
              <a:sym typeface="Trebuchet MS"/>
            </a:endParaRPr>
          </a:p>
        </p:txBody>
      </p:sp>
      <p:sp>
        <p:nvSpPr>
          <p:cNvPr id="426" name="Google Shape;426;p38"/>
          <p:cNvSpPr txBox="1">
            <a:spLocks noGrp="1"/>
          </p:cNvSpPr>
          <p:nvPr>
            <p:ph type="title"/>
          </p:nvPr>
        </p:nvSpPr>
        <p:spPr>
          <a:xfrm>
            <a:off x="1126650" y="358150"/>
            <a:ext cx="7086000" cy="11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400">
                <a:latin typeface="Alice"/>
                <a:ea typeface="Alice"/>
                <a:cs typeface="Alice"/>
                <a:sym typeface="Alice"/>
              </a:rPr>
              <a:t>The main global initiative in defense of water resources is part of the Sustainable Development Goals of the United Nations</a:t>
            </a:r>
            <a:endParaRPr sz="2400">
              <a:latin typeface="Alice"/>
              <a:ea typeface="Alice"/>
              <a:cs typeface="Alice"/>
              <a:sym typeface="Alice"/>
            </a:endParaRPr>
          </a:p>
        </p:txBody>
      </p:sp>
      <p:pic>
        <p:nvPicPr>
          <p:cNvPr id="427" name="Google Shape;427;p38"/>
          <p:cNvPicPr preferRelativeResize="0"/>
          <p:nvPr/>
        </p:nvPicPr>
        <p:blipFill>
          <a:blip r:embed="rId3">
            <a:alphaModFix/>
          </a:blip>
          <a:stretch>
            <a:fillRect/>
          </a:stretch>
        </p:blipFill>
        <p:spPr>
          <a:xfrm>
            <a:off x="5514750" y="1646150"/>
            <a:ext cx="3317551" cy="3317551"/>
          </a:xfrm>
          <a:prstGeom prst="rect">
            <a:avLst/>
          </a:prstGeom>
          <a:noFill/>
          <a:ln>
            <a:noFill/>
          </a:ln>
        </p:spPr>
      </p:pic>
      <p:pic>
        <p:nvPicPr>
          <p:cNvPr id="428" name="Google Shape;428;p38"/>
          <p:cNvPicPr preferRelativeResize="0"/>
          <p:nvPr/>
        </p:nvPicPr>
        <p:blipFill>
          <a:blip r:embed="rId4">
            <a:alphaModFix/>
          </a:blip>
          <a:stretch>
            <a:fillRect/>
          </a:stretch>
        </p:blipFill>
        <p:spPr>
          <a:xfrm>
            <a:off x="0" y="1596400"/>
            <a:ext cx="5587847" cy="2901351"/>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39" descr="Resultado de imagen de zero waste"/>
          <p:cNvPicPr preferRelativeResize="0"/>
          <p:nvPr/>
        </p:nvPicPr>
        <p:blipFill>
          <a:blip r:embed="rId3">
            <a:alphaModFix/>
          </a:blip>
          <a:stretch>
            <a:fillRect/>
          </a:stretch>
        </p:blipFill>
        <p:spPr>
          <a:xfrm>
            <a:off x="336775" y="0"/>
            <a:ext cx="8470451" cy="3472565"/>
          </a:xfrm>
          <a:prstGeom prst="rect">
            <a:avLst/>
          </a:prstGeom>
          <a:noFill/>
          <a:ln>
            <a:noFill/>
          </a:ln>
        </p:spPr>
      </p:pic>
      <p:sp>
        <p:nvSpPr>
          <p:cNvPr id="434" name="Google Shape;434;p39"/>
          <p:cNvSpPr txBox="1"/>
          <p:nvPr/>
        </p:nvSpPr>
        <p:spPr>
          <a:xfrm>
            <a:off x="531900" y="3609400"/>
            <a:ext cx="8080200" cy="10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a:latin typeface="Alice"/>
                <a:ea typeface="Alice"/>
                <a:cs typeface="Alice"/>
                <a:sym typeface="Alice"/>
              </a:rPr>
              <a:t>.</a:t>
            </a:r>
            <a:endParaRPr sz="2400">
              <a:latin typeface="Alice"/>
              <a:ea typeface="Alice"/>
              <a:cs typeface="Alice"/>
              <a:sym typeface="Alice"/>
            </a:endParaRPr>
          </a:p>
          <a:p>
            <a:pPr marL="0" lvl="0" indent="0" algn="ctr" rtl="0">
              <a:spcBef>
                <a:spcPts val="0"/>
              </a:spcBef>
              <a:spcAft>
                <a:spcPts val="0"/>
              </a:spcAft>
              <a:buNone/>
            </a:pPr>
            <a:endParaRPr sz="2400">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pic>
        <p:nvPicPr>
          <p:cNvPr id="439" name="Google Shape;439;p40" descr="Imagen relacionada"/>
          <p:cNvPicPr preferRelativeResize="0"/>
          <p:nvPr/>
        </p:nvPicPr>
        <p:blipFill>
          <a:blip r:embed="rId3">
            <a:alphaModFix/>
          </a:blip>
          <a:stretch>
            <a:fillRect/>
          </a:stretch>
        </p:blipFill>
        <p:spPr>
          <a:xfrm>
            <a:off x="0" y="0"/>
            <a:ext cx="9144000" cy="5143500"/>
          </a:xfrm>
          <a:prstGeom prst="rect">
            <a:avLst/>
          </a:prstGeom>
          <a:noFill/>
          <a:ln>
            <a:noFill/>
          </a:ln>
        </p:spPr>
      </p:pic>
      <p:sp>
        <p:nvSpPr>
          <p:cNvPr id="440" name="Google Shape;440;p40"/>
          <p:cNvSpPr txBox="1">
            <a:spLocks noGrp="1"/>
          </p:cNvSpPr>
          <p:nvPr>
            <p:ph type="title"/>
          </p:nvPr>
        </p:nvSpPr>
        <p:spPr>
          <a:xfrm>
            <a:off x="94500" y="4215050"/>
            <a:ext cx="8955000" cy="63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sz="2700" b="0">
                <a:solidFill>
                  <a:srgbClr val="000000"/>
                </a:solidFill>
                <a:highlight>
                  <a:srgbClr val="FFFFFF"/>
                </a:highlight>
                <a:latin typeface="Alice"/>
                <a:ea typeface="Alice"/>
                <a:cs typeface="Alice"/>
                <a:sym typeface="Alice"/>
              </a:rPr>
              <a:t>T</a:t>
            </a:r>
            <a:r>
              <a:rPr lang="es" sz="2700" b="0">
                <a:solidFill>
                  <a:srgbClr val="000000"/>
                </a:solidFill>
                <a:latin typeface="Alice"/>
                <a:ea typeface="Alice"/>
                <a:cs typeface="Alice"/>
                <a:sym typeface="Alice"/>
              </a:rPr>
              <a:t>his project try to reuse our waste in a continuous cycle</a:t>
            </a:r>
            <a:endParaRPr sz="2700" b="0">
              <a:solidFill>
                <a:srgbClr val="000000"/>
              </a:solidFill>
              <a:highlight>
                <a:srgbClr val="FFFFFF"/>
              </a:highlight>
              <a:latin typeface="Alice"/>
              <a:ea typeface="Alice"/>
              <a:cs typeface="Alice"/>
              <a:sym typeface="Alice"/>
            </a:endParaRPr>
          </a:p>
          <a:p>
            <a:pPr marL="0" lvl="0" indent="0" algn="l" rtl="0">
              <a:spcBef>
                <a:spcPts val="0"/>
              </a:spcBef>
              <a:spcAft>
                <a:spcPts val="0"/>
              </a:spcAft>
              <a:buNone/>
            </a:pPr>
            <a:endParaRPr sz="3000">
              <a:latin typeface="Stoke Light"/>
              <a:ea typeface="Stoke Light"/>
              <a:cs typeface="Stoke Light"/>
              <a:sym typeface="Stoke Ligh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41"/>
          <p:cNvPicPr preferRelativeResize="0"/>
          <p:nvPr/>
        </p:nvPicPr>
        <p:blipFill>
          <a:blip r:embed="rId3">
            <a:alphaModFix/>
          </a:blip>
          <a:stretch>
            <a:fillRect/>
          </a:stretch>
        </p:blipFill>
        <p:spPr>
          <a:xfrm>
            <a:off x="1655000" y="1059450"/>
            <a:ext cx="5647875" cy="4084050"/>
          </a:xfrm>
          <a:prstGeom prst="rect">
            <a:avLst/>
          </a:prstGeom>
          <a:noFill/>
          <a:ln>
            <a:noFill/>
          </a:ln>
        </p:spPr>
      </p:pic>
      <p:sp>
        <p:nvSpPr>
          <p:cNvPr id="446" name="Google Shape;446;p41"/>
          <p:cNvSpPr txBox="1">
            <a:spLocks noGrp="1"/>
          </p:cNvSpPr>
          <p:nvPr>
            <p:ph type="body" idx="1"/>
          </p:nvPr>
        </p:nvSpPr>
        <p:spPr>
          <a:xfrm>
            <a:off x="0" y="0"/>
            <a:ext cx="9144000" cy="881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s" sz="2700">
                <a:solidFill>
                  <a:srgbClr val="000000"/>
                </a:solidFill>
                <a:highlight>
                  <a:srgbClr val="FFFFFF"/>
                </a:highlight>
                <a:latin typeface="Alice"/>
                <a:ea typeface="Alice"/>
                <a:cs typeface="Alice"/>
                <a:sym typeface="Alice"/>
              </a:rPr>
              <a:t>This movement works so that the business and people work together to solve the problem of garbage</a:t>
            </a:r>
            <a:endParaRPr sz="2700">
              <a:solidFill>
                <a:srgbClr val="000000"/>
              </a:solidFill>
              <a:highlight>
                <a:srgbClr val="FFFFFF"/>
              </a:highlight>
              <a:latin typeface="Alice"/>
              <a:ea typeface="Alice"/>
              <a:cs typeface="Alice"/>
              <a:sym typeface="Alice"/>
            </a:endParaRPr>
          </a:p>
          <a:p>
            <a:pPr marL="0" lvl="0" indent="0" algn="ctr" rtl="0">
              <a:spcBef>
                <a:spcPts val="0"/>
              </a:spcBef>
              <a:spcAft>
                <a:spcPts val="1600"/>
              </a:spcAft>
              <a:buNone/>
            </a:pP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2" descr="Resultado de imagen de bea johnson"/>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2" name="Google Shape;452;p42"/>
          <p:cNvSpPr txBox="1"/>
          <p:nvPr/>
        </p:nvSpPr>
        <p:spPr>
          <a:xfrm>
            <a:off x="1743350" y="4006000"/>
            <a:ext cx="7121700" cy="83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42"/>
          <p:cNvSpPr txBox="1"/>
          <p:nvPr/>
        </p:nvSpPr>
        <p:spPr>
          <a:xfrm>
            <a:off x="5680775" y="712400"/>
            <a:ext cx="2676900" cy="13266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 sz="2400">
                <a:latin typeface="Alice"/>
                <a:ea typeface="Alice"/>
                <a:cs typeface="Alice"/>
                <a:sym typeface="Alice"/>
              </a:rPr>
              <a:t>Bea Johnson’s the leader of the Zero Waste movement</a:t>
            </a:r>
            <a:endParaRPr sz="2400">
              <a:latin typeface="Alice"/>
              <a:ea typeface="Alice"/>
              <a:cs typeface="Alice"/>
              <a:sym typeface="Alice"/>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43" descr="Resultado de imagen de zero waste"/>
          <p:cNvPicPr preferRelativeResize="0"/>
          <p:nvPr/>
        </p:nvPicPr>
        <p:blipFill>
          <a:blip r:embed="rId3">
            <a:alphaModFix/>
          </a:blip>
          <a:stretch>
            <a:fillRect/>
          </a:stretch>
        </p:blipFill>
        <p:spPr>
          <a:xfrm>
            <a:off x="514350" y="0"/>
            <a:ext cx="8115300" cy="51435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6"/>
          <p:cNvSpPr txBox="1"/>
          <p:nvPr/>
        </p:nvSpPr>
        <p:spPr>
          <a:xfrm>
            <a:off x="496350" y="652375"/>
            <a:ext cx="8151300" cy="28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000">
                <a:latin typeface="Alice"/>
                <a:ea typeface="Alice"/>
                <a:cs typeface="Alice"/>
                <a:sym typeface="Alice"/>
              </a:rPr>
              <a:t>Our society depends on metals, minerals, fuels, water, wood, fertile soil and clean air. However, we have been depleting these limited resources at a much faster rate than the one that allows their recovery, and if we do not change the way of acting there will be great shortages.</a:t>
            </a:r>
            <a:endParaRPr sz="3000">
              <a:latin typeface="Alice"/>
              <a:ea typeface="Alice"/>
              <a:cs typeface="Alice"/>
              <a:sym typeface="Alice"/>
            </a:endParaRPr>
          </a:p>
          <a:p>
            <a:pPr marL="0" lvl="0" indent="0" algn="ctr" rtl="0">
              <a:spcBef>
                <a:spcPts val="0"/>
              </a:spcBef>
              <a:spcAft>
                <a:spcPts val="0"/>
              </a:spcAft>
              <a:buNone/>
            </a:pPr>
            <a:endParaRPr sz="3000">
              <a:latin typeface="Verdana"/>
              <a:ea typeface="Verdana"/>
              <a:cs typeface="Verdana"/>
              <a:sym typeface="Verdana"/>
            </a:endParaRPr>
          </a:p>
          <a:p>
            <a:pPr marL="0" lvl="0" indent="0" algn="ctr" rtl="0">
              <a:spcBef>
                <a:spcPts val="0"/>
              </a:spcBef>
              <a:spcAft>
                <a:spcPts val="0"/>
              </a:spcAft>
              <a:buNone/>
            </a:pPr>
            <a:endParaRPr sz="3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44" descr="Resultado de imagen de cambio climatico reciclaje"/>
          <p:cNvPicPr preferRelativeResize="0"/>
          <p:nvPr/>
        </p:nvPicPr>
        <p:blipFill>
          <a:blip r:embed="rId3">
            <a:alphaModFix/>
          </a:blip>
          <a:stretch>
            <a:fillRect/>
          </a:stretch>
        </p:blipFill>
        <p:spPr>
          <a:xfrm>
            <a:off x="0" y="0"/>
            <a:ext cx="9144000" cy="5143500"/>
          </a:xfrm>
          <a:prstGeom prst="rect">
            <a:avLst/>
          </a:prstGeom>
          <a:noFill/>
          <a:ln>
            <a:noFill/>
          </a:ln>
        </p:spPr>
      </p:pic>
      <p:sp>
        <p:nvSpPr>
          <p:cNvPr id="464" name="Google Shape;464;p44"/>
          <p:cNvSpPr txBox="1">
            <a:spLocks noGrp="1"/>
          </p:cNvSpPr>
          <p:nvPr>
            <p:ph type="title"/>
          </p:nvPr>
        </p:nvSpPr>
        <p:spPr>
          <a:xfrm>
            <a:off x="311700" y="3919375"/>
            <a:ext cx="8520600" cy="939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s" sz="2700" b="0">
                <a:solidFill>
                  <a:srgbClr val="000000"/>
                </a:solidFill>
                <a:latin typeface="Alice"/>
                <a:ea typeface="Alice"/>
                <a:cs typeface="Alice"/>
                <a:sym typeface="Alice"/>
              </a:rPr>
              <a:t>Zero waste is one of the best options to fight against the climate change</a:t>
            </a:r>
            <a:endParaRPr sz="2700" b="0">
              <a:solidFill>
                <a:srgbClr val="000000"/>
              </a:solidFill>
              <a:latin typeface="Alice"/>
              <a:ea typeface="Alice"/>
              <a:cs typeface="Alice"/>
              <a:sym typeface="Alice"/>
            </a:endParaRPr>
          </a:p>
          <a:p>
            <a:pPr marL="0" lvl="0" indent="0" algn="l" rtl="0">
              <a:spcBef>
                <a:spcPts val="1600"/>
              </a:spcBef>
              <a:spcAft>
                <a:spcPts val="0"/>
              </a:spcAft>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45" descr="Imagen relacionada"/>
          <p:cNvPicPr preferRelativeResize="0"/>
          <p:nvPr/>
        </p:nvPicPr>
        <p:blipFill>
          <a:blip r:embed="rId3">
            <a:alphaModFix/>
          </a:blip>
          <a:stretch>
            <a:fillRect/>
          </a:stretch>
        </p:blipFill>
        <p:spPr>
          <a:xfrm>
            <a:off x="0" y="0"/>
            <a:ext cx="9143999" cy="5143500"/>
          </a:xfrm>
          <a:prstGeom prst="rect">
            <a:avLst/>
          </a:prstGeom>
          <a:noFill/>
          <a:ln>
            <a:noFill/>
          </a:ln>
        </p:spPr>
      </p:pic>
      <p:sp>
        <p:nvSpPr>
          <p:cNvPr id="470" name="Google Shape;470;p45"/>
          <p:cNvSpPr txBox="1"/>
          <p:nvPr/>
        </p:nvSpPr>
        <p:spPr>
          <a:xfrm>
            <a:off x="0" y="-1220775"/>
            <a:ext cx="7199100" cy="3447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3000" b="1">
                <a:latin typeface="Bangers"/>
                <a:ea typeface="Bangers"/>
                <a:cs typeface="Bangers"/>
                <a:sym typeface="Bangers"/>
              </a:rPr>
              <a:t>https://www.youtube.com/watch?v=KEeH4EniM3E</a:t>
            </a:r>
            <a:endParaRPr sz="3000" b="1">
              <a:latin typeface="Bangers"/>
              <a:ea typeface="Bangers"/>
              <a:cs typeface="Bangers"/>
              <a:sym typeface="Banger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5" name="Google Shape;475;p46" descr="Resultado de imagen de the end gif"/>
          <p:cNvPicPr preferRelativeResize="0"/>
          <p:nvPr/>
        </p:nvPicPr>
        <p:blipFill>
          <a:blip r:embed="rId3">
            <a:alphaModFix/>
          </a:blip>
          <a:stretch>
            <a:fillRect/>
          </a:stretch>
        </p:blipFill>
        <p:spPr>
          <a:xfrm>
            <a:off x="0" y="-1"/>
            <a:ext cx="9146486" cy="51435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7"/>
          <p:cNvSpPr txBox="1"/>
          <p:nvPr/>
        </p:nvSpPr>
        <p:spPr>
          <a:xfrm>
            <a:off x="4477875" y="579175"/>
            <a:ext cx="4215600" cy="3761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 sz="2400">
                <a:latin typeface="Trebuchet MS"/>
                <a:ea typeface="Trebuchet MS"/>
                <a:cs typeface="Trebuchet MS"/>
                <a:sym typeface="Trebuchet MS"/>
              </a:rPr>
              <a:t>That is why it is necessary to</a:t>
            </a:r>
            <a:r>
              <a:rPr lang="es" sz="2400" b="1">
                <a:latin typeface="Trebuchet MS"/>
                <a:ea typeface="Trebuchet MS"/>
                <a:cs typeface="Trebuchet MS"/>
                <a:sym typeface="Trebuchet MS"/>
              </a:rPr>
              <a:t> "use resources  efficiently"</a:t>
            </a:r>
            <a:r>
              <a:rPr lang="es" sz="2400">
                <a:latin typeface="Trebuchet MS"/>
                <a:ea typeface="Trebuchet MS"/>
                <a:cs typeface="Trebuchet MS"/>
                <a:sym typeface="Trebuchet MS"/>
              </a:rPr>
              <a:t>, that is, to generate more value by using less materials and consuming in a different way. This will reduce the risk of scarcity, and the environmental impacts will remain within the natural limits of our planet.</a:t>
            </a:r>
            <a:endParaRPr sz="2400">
              <a:latin typeface="Trebuchet MS"/>
              <a:ea typeface="Trebuchet MS"/>
              <a:cs typeface="Trebuchet MS"/>
              <a:sym typeface="Trebuchet MS"/>
            </a:endParaRPr>
          </a:p>
          <a:p>
            <a:pPr marL="0" lvl="0" indent="0" algn="l" rtl="0">
              <a:spcBef>
                <a:spcPts val="800"/>
              </a:spcBef>
              <a:spcAft>
                <a:spcPts val="0"/>
              </a:spcAft>
              <a:buClr>
                <a:schemeClr val="accent1"/>
              </a:buClr>
              <a:buSzPts val="1100"/>
              <a:buFont typeface="Noto Sans Symbols"/>
              <a:buNone/>
            </a:pPr>
            <a:endParaRPr sz="1800">
              <a:solidFill>
                <a:schemeClr val="dk1"/>
              </a:solidFill>
              <a:latin typeface="Trebuchet MS"/>
              <a:ea typeface="Trebuchet MS"/>
              <a:cs typeface="Trebuchet MS"/>
              <a:sym typeface="Trebuchet MS"/>
            </a:endParaRPr>
          </a:p>
        </p:txBody>
      </p:sp>
      <p:pic>
        <p:nvPicPr>
          <p:cNvPr id="300" name="Google Shape;300;p17"/>
          <p:cNvPicPr preferRelativeResize="0"/>
          <p:nvPr/>
        </p:nvPicPr>
        <p:blipFill>
          <a:blip r:embed="rId3">
            <a:alphaModFix/>
          </a:blip>
          <a:stretch>
            <a:fillRect/>
          </a:stretch>
        </p:blipFill>
        <p:spPr>
          <a:xfrm>
            <a:off x="250425" y="525825"/>
            <a:ext cx="3924275" cy="381445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8"/>
          <p:cNvSpPr txBox="1"/>
          <p:nvPr/>
        </p:nvSpPr>
        <p:spPr>
          <a:xfrm>
            <a:off x="322900" y="454525"/>
            <a:ext cx="4349100" cy="433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000" b="1">
                <a:solidFill>
                  <a:srgbClr val="FF0000"/>
                </a:solidFill>
                <a:latin typeface="Bree Serif"/>
                <a:ea typeface="Bree Serif"/>
                <a:cs typeface="Bree Serif"/>
                <a:sym typeface="Bree Serif"/>
              </a:rPr>
              <a:t>THE MAIN PROBLEMS OF WASTE</a:t>
            </a:r>
            <a:endParaRPr sz="3000" b="1">
              <a:solidFill>
                <a:srgbClr val="FF0000"/>
              </a:solidFill>
              <a:latin typeface="Bree Serif"/>
              <a:ea typeface="Bree Serif"/>
              <a:cs typeface="Bree Serif"/>
              <a:sym typeface="Bree Serif"/>
            </a:endParaRPr>
          </a:p>
          <a:p>
            <a:pPr marL="0" lvl="0" indent="0" algn="l" rtl="0">
              <a:spcBef>
                <a:spcPts val="0"/>
              </a:spcBef>
              <a:spcAft>
                <a:spcPts val="0"/>
              </a:spcAft>
              <a:buNone/>
            </a:pPr>
            <a:endParaRPr sz="1800" b="1">
              <a:latin typeface="Trebuchet MS"/>
              <a:ea typeface="Trebuchet MS"/>
              <a:cs typeface="Trebuchet MS"/>
              <a:sym typeface="Trebuchet MS"/>
            </a:endParaRPr>
          </a:p>
          <a:p>
            <a:pPr marL="0" lvl="0" indent="0" algn="l" rtl="0">
              <a:spcBef>
                <a:spcPts val="0"/>
              </a:spcBef>
              <a:spcAft>
                <a:spcPts val="0"/>
              </a:spcAft>
              <a:buNone/>
            </a:pPr>
            <a:r>
              <a:rPr lang="es" sz="2400">
                <a:latin typeface="Alice"/>
                <a:ea typeface="Alice"/>
                <a:cs typeface="Alice"/>
                <a:sym typeface="Alice"/>
              </a:rPr>
              <a:t>The production of waste is growing all over the world. The generation of garbage brings the following environmental impacts:</a:t>
            </a:r>
            <a:endParaRPr sz="2400">
              <a:latin typeface="Alice"/>
              <a:ea typeface="Alice"/>
              <a:cs typeface="Alice"/>
              <a:sym typeface="Alice"/>
            </a:endParaRPr>
          </a:p>
          <a:p>
            <a:pPr marL="0" lvl="0" indent="0" algn="l" rtl="0">
              <a:spcBef>
                <a:spcPts val="0"/>
              </a:spcBef>
              <a:spcAft>
                <a:spcPts val="0"/>
              </a:spcAft>
              <a:buNone/>
            </a:pPr>
            <a:endParaRPr sz="24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s"/>
              <a:t> </a:t>
            </a:r>
            <a:endParaRPr/>
          </a:p>
        </p:txBody>
      </p:sp>
      <p:pic>
        <p:nvPicPr>
          <p:cNvPr id="306" name="Google Shape;306;p18"/>
          <p:cNvPicPr preferRelativeResize="0"/>
          <p:nvPr/>
        </p:nvPicPr>
        <p:blipFill>
          <a:blip r:embed="rId3">
            <a:alphaModFix/>
          </a:blip>
          <a:stretch>
            <a:fillRect/>
          </a:stretch>
        </p:blipFill>
        <p:spPr>
          <a:xfrm>
            <a:off x="4704300" y="450613"/>
            <a:ext cx="4349101" cy="42422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9"/>
          <p:cNvSpPr txBox="1"/>
          <p:nvPr/>
        </p:nvSpPr>
        <p:spPr>
          <a:xfrm>
            <a:off x="480700" y="466975"/>
            <a:ext cx="8240700" cy="4285200"/>
          </a:xfrm>
          <a:prstGeom prst="rect">
            <a:avLst/>
          </a:prstGeom>
          <a:noFill/>
          <a:ln>
            <a:noFill/>
          </a:ln>
        </p:spPr>
        <p:txBody>
          <a:bodyPr spcFirstLastPara="1" wrap="square" lIns="91425" tIns="91425" rIns="91425" bIns="91425" anchor="t" anchorCtr="0">
            <a:noAutofit/>
          </a:bodyPr>
          <a:lstStyle/>
          <a:p>
            <a:pPr marL="457200" lvl="0" indent="-419100" algn="l" rtl="0">
              <a:spcBef>
                <a:spcPts val="0"/>
              </a:spcBef>
              <a:spcAft>
                <a:spcPts val="0"/>
              </a:spcAft>
              <a:buSzPts val="3000"/>
              <a:buFont typeface="Alice"/>
              <a:buChar char="●"/>
            </a:pPr>
            <a:r>
              <a:rPr lang="es" sz="3000">
                <a:latin typeface="Alice"/>
                <a:ea typeface="Alice"/>
                <a:cs typeface="Alice"/>
                <a:sym typeface="Alice"/>
              </a:rPr>
              <a:t>The consumption of energy and materials used to make packaging and products that we later discard</a:t>
            </a:r>
            <a:br>
              <a:rPr lang="es" sz="3000">
                <a:latin typeface="Alice"/>
                <a:ea typeface="Alice"/>
                <a:cs typeface="Alice"/>
                <a:sym typeface="Alice"/>
              </a:rPr>
            </a:br>
            <a:endParaRPr sz="3000">
              <a:latin typeface="Alice"/>
              <a:ea typeface="Alice"/>
              <a:cs typeface="Alice"/>
              <a:sym typeface="Alice"/>
            </a:endParaRPr>
          </a:p>
          <a:p>
            <a:pPr marL="457200" lvl="0" indent="-419100" algn="l" rtl="0">
              <a:spcBef>
                <a:spcPts val="0"/>
              </a:spcBef>
              <a:spcAft>
                <a:spcPts val="0"/>
              </a:spcAft>
              <a:buSzPts val="3000"/>
              <a:buFont typeface="Alice"/>
              <a:buChar char="●"/>
            </a:pPr>
            <a:r>
              <a:rPr lang="es" sz="3000">
                <a:latin typeface="Alice"/>
                <a:ea typeface="Alice"/>
                <a:cs typeface="Alice"/>
                <a:sym typeface="Alice"/>
              </a:rPr>
              <a:t>Water, air and  ground pollution.</a:t>
            </a:r>
            <a:endParaRPr sz="3000">
              <a:latin typeface="Alice"/>
              <a:ea typeface="Alice"/>
              <a:cs typeface="Alice"/>
              <a:sym typeface="Alice"/>
            </a:endParaRPr>
          </a:p>
          <a:p>
            <a:pPr marL="0" lvl="0" indent="0" algn="l" rtl="0">
              <a:spcBef>
                <a:spcPts val="0"/>
              </a:spcBef>
              <a:spcAft>
                <a:spcPts val="0"/>
              </a:spcAft>
              <a:buNone/>
            </a:pPr>
            <a:endParaRPr sz="3000">
              <a:latin typeface="Alice"/>
              <a:ea typeface="Alice"/>
              <a:cs typeface="Alice"/>
              <a:sym typeface="Alice"/>
            </a:endParaRPr>
          </a:p>
          <a:p>
            <a:pPr marL="457200" lvl="0" indent="-419100" algn="l" rtl="0">
              <a:spcBef>
                <a:spcPts val="0"/>
              </a:spcBef>
              <a:spcAft>
                <a:spcPts val="0"/>
              </a:spcAft>
              <a:buSzPts val="3000"/>
              <a:buFont typeface="Alice"/>
              <a:buChar char="●"/>
            </a:pPr>
            <a:r>
              <a:rPr lang="es" sz="3000">
                <a:latin typeface="Alice"/>
                <a:ea typeface="Alice"/>
                <a:cs typeface="Alice"/>
                <a:sym typeface="Alice"/>
              </a:rPr>
              <a:t>All this has negative effects on human health and the environment</a:t>
            </a:r>
            <a:br>
              <a:rPr lang="es" sz="3000">
                <a:latin typeface="Alice"/>
                <a:ea typeface="Alice"/>
                <a:cs typeface="Alice"/>
                <a:sym typeface="Alice"/>
              </a:rPr>
            </a:br>
            <a:endParaRPr sz="3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0"/>
          <p:cNvPicPr preferRelativeResize="0"/>
          <p:nvPr/>
        </p:nvPicPr>
        <p:blipFill>
          <a:blip r:embed="rId3">
            <a:alphaModFix/>
          </a:blip>
          <a:stretch>
            <a:fillRect/>
          </a:stretch>
        </p:blipFill>
        <p:spPr>
          <a:xfrm>
            <a:off x="1601800" y="178050"/>
            <a:ext cx="5973550" cy="48243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21"/>
          <p:cNvPicPr preferRelativeResize="0"/>
          <p:nvPr/>
        </p:nvPicPr>
        <p:blipFill>
          <a:blip r:embed="rId3">
            <a:alphaModFix/>
          </a:blip>
          <a:stretch>
            <a:fillRect/>
          </a:stretch>
        </p:blipFill>
        <p:spPr>
          <a:xfrm>
            <a:off x="0" y="-329092"/>
            <a:ext cx="9144000" cy="5886442"/>
          </a:xfrm>
          <a:prstGeom prst="rect">
            <a:avLst/>
          </a:prstGeom>
          <a:noFill/>
          <a:ln>
            <a:noFill/>
          </a:ln>
        </p:spPr>
      </p:pic>
      <p:sp>
        <p:nvSpPr>
          <p:cNvPr id="322" name="Google Shape;322;p21"/>
          <p:cNvSpPr txBox="1">
            <a:spLocks noGrp="1"/>
          </p:cNvSpPr>
          <p:nvPr>
            <p:ph type="ctrTitle"/>
          </p:nvPr>
        </p:nvSpPr>
        <p:spPr>
          <a:xfrm>
            <a:off x="403525" y="3613750"/>
            <a:ext cx="3609600" cy="1194300"/>
          </a:xfrm>
          <a:prstGeom prst="rect">
            <a:avLst/>
          </a:prstGeom>
          <a:solidFill>
            <a:srgbClr val="4A86E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7200">
                <a:solidFill>
                  <a:srgbClr val="222222"/>
                </a:solidFill>
                <a:latin typeface="Bree Serif"/>
                <a:ea typeface="Bree Serif"/>
                <a:cs typeface="Bree Serif"/>
                <a:sym typeface="Bree Serif"/>
              </a:rPr>
              <a:t>Energy</a:t>
            </a:r>
            <a:endParaRPr sz="7200">
              <a:latin typeface="Bree Serif"/>
              <a:ea typeface="Bree Serif"/>
              <a:cs typeface="Bree Serif"/>
              <a:sym typeface="Bree Serif"/>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22"/>
          <p:cNvPicPr preferRelativeResize="0"/>
          <p:nvPr/>
        </p:nvPicPr>
        <p:blipFill>
          <a:blip r:embed="rId3">
            <a:alphaModFix/>
          </a:blip>
          <a:stretch>
            <a:fillRect/>
          </a:stretch>
        </p:blipFill>
        <p:spPr>
          <a:xfrm>
            <a:off x="-43375" y="-946750"/>
            <a:ext cx="9230745" cy="6153852"/>
          </a:xfrm>
          <a:prstGeom prst="rect">
            <a:avLst/>
          </a:prstGeom>
          <a:noFill/>
          <a:ln>
            <a:noFill/>
          </a:ln>
        </p:spPr>
      </p:pic>
      <p:sp>
        <p:nvSpPr>
          <p:cNvPr id="328" name="Google Shape;328;p22"/>
          <p:cNvSpPr txBox="1">
            <a:spLocks noGrp="1"/>
          </p:cNvSpPr>
          <p:nvPr>
            <p:ph type="body" idx="1"/>
          </p:nvPr>
        </p:nvSpPr>
        <p:spPr>
          <a:xfrm>
            <a:off x="789000" y="3617875"/>
            <a:ext cx="7566000" cy="910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s" sz="2400">
                <a:solidFill>
                  <a:srgbClr val="000000"/>
                </a:solidFill>
                <a:highlight>
                  <a:srgbClr val="FFFFFF"/>
                </a:highlight>
                <a:latin typeface="Alice"/>
                <a:ea typeface="Alice"/>
                <a:cs typeface="Alice"/>
                <a:sym typeface="Alice"/>
              </a:rPr>
              <a:t>Between 1990 and 2010, the number of people with access to electricity has increased by 1.7 billion</a:t>
            </a:r>
            <a:endParaRPr sz="2400">
              <a:solidFill>
                <a:srgbClr val="000000"/>
              </a:solidFill>
              <a:highlight>
                <a:srgbClr val="FFFFFF"/>
              </a:highlight>
              <a:latin typeface="Alice"/>
              <a:ea typeface="Alice"/>
              <a:cs typeface="Alice"/>
              <a:sym typeface="Alic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593</Words>
  <Application>Microsoft Office PowerPoint</Application>
  <PresentationFormat>Presentación en pantalla (16:9)</PresentationFormat>
  <Paragraphs>70</Paragraphs>
  <Slides>32</Slides>
  <Notes>32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32</vt:i4>
      </vt:variant>
    </vt:vector>
  </HeadingPairs>
  <TitlesOfParts>
    <vt:vector size="43" baseType="lpstr">
      <vt:lpstr>Maven Pro</vt:lpstr>
      <vt:lpstr>Stoke Light</vt:lpstr>
      <vt:lpstr>Bangers</vt:lpstr>
      <vt:lpstr>Alice</vt:lpstr>
      <vt:lpstr>Verdana</vt:lpstr>
      <vt:lpstr>Arial</vt:lpstr>
      <vt:lpstr>Bree Serif</vt:lpstr>
      <vt:lpstr>Nunito</vt:lpstr>
      <vt:lpstr>Trebuchet MS</vt:lpstr>
      <vt:lpstr>Noto Sans Symbols</vt:lpstr>
      <vt:lpstr>Momentum</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Energy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Actually Water Consumption</vt:lpstr>
      <vt:lpstr>What is current water consumption? </vt:lpstr>
      <vt:lpstr>What is the water consumption per person? </vt:lpstr>
      <vt:lpstr>Total Water Withdrawal per capita</vt:lpstr>
      <vt:lpstr>Consequences of wasting water</vt:lpstr>
      <vt:lpstr>The main global initiative in defense of water resources is part of the Sustainable Development Goals of the United Nations</vt:lpstr>
      <vt:lpstr>Presentación de PowerPoint</vt:lpstr>
      <vt:lpstr>This project try to reuse our waste in a continuous cycle </vt:lpstr>
      <vt:lpstr>Presentación de PowerPoint</vt:lpstr>
      <vt:lpstr>Presentación de PowerPoint</vt:lpstr>
      <vt:lpstr>Presentación de PowerPoint</vt:lpstr>
      <vt:lpstr>Zero waste is one of the best options to fight against the climate change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Usuario de Windows</cp:lastModifiedBy>
  <cp:revision>1</cp:revision>
  <dcterms:modified xsi:type="dcterms:W3CDTF">2019-02-27T11:25:40Z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3229479</vt:lpwstr>
  </property>
  <property fmtid="{D5CDD505-2E9C-101B-9397-08002B2CF9AE}" name="NXPowerLiteSettings" pid="3">
    <vt:lpwstr>C7000400038000</vt:lpwstr>
  </property>
  <property fmtid="{D5CDD505-2E9C-101B-9397-08002B2CF9AE}" name="NXPowerLiteVersion" pid="4">
    <vt:lpwstr>S8.2.2</vt:lpwstr>
  </property>
</Properties>
</file>