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72" r:id="rId5"/>
    <p:sldId id="261" r:id="rId6"/>
    <p:sldId id="273" r:id="rId7"/>
    <p:sldId id="262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2" autoAdjust="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766F2-DDB6-46AF-B323-6C9322E84002}" type="datetimeFigureOut">
              <a:rPr lang="en-GB" smtClean="0"/>
              <a:t>13/12/2018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8D633-0C86-4713-880A-ED0376D78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1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D633-0C86-4713-880A-ED0376D780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5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D633-0C86-4713-880A-ED0376D780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9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D633-0C86-4713-880A-ED0376D780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2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8D633-0C86-4713-880A-ED0376D780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6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77000" cy="2800350"/>
          </a:xfrm>
        </p:spPr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Efficient Usage of Natural Resources</a:t>
            </a:r>
          </a:p>
          <a:p>
            <a:r>
              <a:rPr lang="en-US" dirty="0"/>
              <a:t>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2017-1-RO01-KA219-037131</a:t>
            </a:r>
            <a:r>
              <a:rPr lang="ro-RO" sz="2800" dirty="0">
                <a:solidFill>
                  <a:schemeClr val="accent3">
                    <a:lumMod val="50000"/>
                  </a:schemeClr>
                </a:solidFill>
              </a:rPr>
              <a:t>_1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Liceul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</a:rPr>
              <a:t>Teoretic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“</a:t>
            </a:r>
            <a:r>
              <a:rPr lang="ro-RO" sz="2800" dirty="0">
                <a:solidFill>
                  <a:schemeClr val="accent3">
                    <a:lumMod val="50000"/>
                  </a:schemeClr>
                </a:solidFill>
              </a:rPr>
              <a:t>Emil Racoviță” Galați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LTTA </a:t>
            </a:r>
            <a:r>
              <a:rPr lang="ro-RO" sz="2800" dirty="0">
                <a:solidFill>
                  <a:schemeClr val="accent3">
                    <a:lumMod val="50000"/>
                  </a:schemeClr>
                </a:solidFill>
              </a:rPr>
              <a:t>Galați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, Ro</a:t>
            </a:r>
            <a:r>
              <a:rPr lang="ro-RO" sz="2800" dirty="0">
                <a:solidFill>
                  <a:schemeClr val="accent3">
                    <a:lumMod val="50000"/>
                  </a:schemeClr>
                </a:solidFill>
              </a:rPr>
              <a:t>mânia</a:t>
            </a:r>
          </a:p>
          <a:p>
            <a:r>
              <a:rPr lang="ro-RO" sz="2800" dirty="0">
                <a:solidFill>
                  <a:schemeClr val="accent3">
                    <a:lumMod val="50000"/>
                  </a:schemeClr>
                </a:solidFill>
              </a:rPr>
              <a:t>27 Mai - 2 iunie 2018</a:t>
            </a:r>
          </a:p>
          <a:p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7000" cy="3602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630362"/>
          </a:xfrm>
        </p:spPr>
        <p:txBody>
          <a:bodyPr>
            <a:normAutofit/>
          </a:bodyPr>
          <a:lstStyle/>
          <a:p>
            <a:r>
              <a:rPr lang="en-GB" sz="1800" b="1" dirty="0"/>
              <a:t>31</a:t>
            </a:r>
            <a:r>
              <a:rPr lang="ro-RO" sz="1800" b="1" dirty="0"/>
              <a:t> Mai 2018 </a:t>
            </a:r>
            <a:br>
              <a:rPr lang="en-GB" sz="1800" b="1" dirty="0"/>
            </a:br>
            <a:r>
              <a:rPr lang="en-GB" sz="1800" b="1" dirty="0"/>
              <a:t>Atelier de </a:t>
            </a:r>
            <a:r>
              <a:rPr lang="en-GB" sz="1800" b="1" dirty="0" err="1"/>
              <a:t>lucru</a:t>
            </a:r>
            <a:r>
              <a:rPr lang="en-GB" sz="1800" b="1" dirty="0"/>
              <a:t> la </a:t>
            </a:r>
            <a:r>
              <a:rPr lang="en-GB" sz="1800" b="1" dirty="0" err="1"/>
              <a:t>Rezerva</a:t>
            </a:r>
            <a:r>
              <a:rPr lang="ro-RO" sz="1800" b="1" dirty="0"/>
              <a:t>ț</a:t>
            </a:r>
            <a:r>
              <a:rPr lang="en-GB" sz="1800" b="1" dirty="0" err="1"/>
              <a:t>ia</a:t>
            </a:r>
            <a:r>
              <a:rPr lang="en-GB" sz="1800" b="1" dirty="0"/>
              <a:t> Natural</a:t>
            </a:r>
            <a:r>
              <a:rPr lang="ro-RO" sz="1800" b="1" dirty="0"/>
              <a:t>ă</a:t>
            </a:r>
            <a:r>
              <a:rPr lang="en-GB" sz="1800" b="1" dirty="0"/>
              <a:t> T</a:t>
            </a:r>
            <a:r>
              <a:rPr lang="ro-RO" sz="1800" b="1" dirty="0"/>
              <a:t>ălăbasca, jud. Galați în colaborare cu Agenția de Mediu</a:t>
            </a:r>
            <a:br>
              <a:rPr lang="ro-RO" sz="1800" b="1" dirty="0"/>
            </a:br>
            <a:r>
              <a:rPr lang="ro-RO" sz="1800" b="1" dirty="0"/>
              <a:t>-cunoasterea speciilor protejate și colectare de gunoaie</a:t>
            </a:r>
            <a:br>
              <a:rPr lang="ro-RO" sz="1800" b="1" dirty="0"/>
            </a:br>
            <a:endParaRPr lang="en-US" sz="1800" b="1" dirty="0"/>
          </a:p>
        </p:txBody>
      </p:sp>
      <p:pic>
        <p:nvPicPr>
          <p:cNvPr id="4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638"/>
            <a:ext cx="1981200" cy="1172554"/>
          </a:xfrm>
          <a:prstGeom prst="rect">
            <a:avLst/>
          </a:prstGeom>
          <a:noFill/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0F4D9C-917E-4B7B-BEBC-4532D360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78438"/>
            <a:ext cx="3962400" cy="230776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0935B0-CCB0-4C7F-A9BF-2F9D34B83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51" y="1559060"/>
            <a:ext cx="3276600" cy="2228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19613C-FF96-4C04-9481-9C68BF2ACD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4726" y="3845231"/>
            <a:ext cx="3329855" cy="24973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851E53-C888-4A11-8CC8-5FDDFBDCFC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79" y="3922350"/>
            <a:ext cx="3124200" cy="26610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1DF77C-4427-4099-A6D0-E0794EBEBA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6" y="402413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630362"/>
          </a:xfrm>
        </p:spPr>
        <p:txBody>
          <a:bodyPr>
            <a:normAutofit/>
          </a:bodyPr>
          <a:lstStyle/>
          <a:p>
            <a:r>
              <a:rPr lang="en-GB" sz="1800" b="1" dirty="0"/>
              <a:t>31</a:t>
            </a:r>
            <a:r>
              <a:rPr lang="ro-RO" sz="1800" b="1" dirty="0"/>
              <a:t> Mai 2018 </a:t>
            </a:r>
            <a:br>
              <a:rPr lang="en-GB" sz="1800" b="1" dirty="0"/>
            </a:br>
            <a:r>
              <a:rPr lang="ro-RO" sz="1800" b="1" dirty="0"/>
              <a:t>Festivitate de acordare a certificatelor </a:t>
            </a:r>
            <a:br>
              <a:rPr lang="ro-RO" sz="1800" b="1" dirty="0"/>
            </a:br>
            <a:endParaRPr lang="en-US" sz="1800" b="1" dirty="0"/>
          </a:p>
        </p:txBody>
      </p:sp>
      <p:pic>
        <p:nvPicPr>
          <p:cNvPr id="4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638"/>
            <a:ext cx="1676400" cy="992161"/>
          </a:xfrm>
          <a:prstGeom prst="rect">
            <a:avLst/>
          </a:prstGeom>
          <a:noFill/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AD8E9D-AA13-4AFD-9D6C-AA23D334A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8" y="1326145"/>
            <a:ext cx="4015902" cy="2438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CD245D-2FAF-4875-8E7C-82C7097E0B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25" y="1401814"/>
            <a:ext cx="3907025" cy="23627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51DC8-2B98-4F80-8FB3-4CA63185AD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90485"/>
            <a:ext cx="2286000" cy="304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D24CA6-C7A1-49E9-9E06-373F4C4277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06698"/>
            <a:ext cx="2171700" cy="2895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2451F9-E677-4CA0-8F3B-5F9A6466E1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09" y="3796970"/>
            <a:ext cx="2171701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630362"/>
          </a:xfrm>
        </p:spPr>
        <p:txBody>
          <a:bodyPr>
            <a:normAutofit/>
          </a:bodyPr>
          <a:lstStyle/>
          <a:p>
            <a:r>
              <a:rPr lang="en-GB" sz="1800" b="1" dirty="0"/>
              <a:t>1</a:t>
            </a:r>
            <a:r>
              <a:rPr lang="ro-RO" sz="1800" b="1" dirty="0"/>
              <a:t> Iunie2018 </a:t>
            </a:r>
            <a:br>
              <a:rPr lang="ro-RO" sz="1800" b="1" dirty="0"/>
            </a:br>
            <a:r>
              <a:rPr lang="ro-RO" sz="1800" b="1" dirty="0"/>
              <a:t>Toate lucrurile frumoase au un sfârșit </a:t>
            </a:r>
            <a:br>
              <a:rPr lang="ro-RO" sz="1800" b="1" dirty="0"/>
            </a:br>
            <a:endParaRPr lang="en-US" sz="1800" b="1" dirty="0"/>
          </a:p>
        </p:txBody>
      </p:sp>
      <p:pic>
        <p:nvPicPr>
          <p:cNvPr id="4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638"/>
            <a:ext cx="1676400" cy="992161"/>
          </a:xfrm>
          <a:prstGeom prst="rect">
            <a:avLst/>
          </a:prstGeom>
          <a:noFill/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E275EA-DB6C-4BF3-B620-35734D5AD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70042"/>
            <a:ext cx="1981200" cy="26416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0E8D08-3489-40DF-9ACD-A2300D571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17" y="1278148"/>
            <a:ext cx="3200400" cy="2654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34378D-6F18-402A-9CA4-59BA5A0DC8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74872"/>
            <a:ext cx="3962400" cy="28003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63AD17-FAE8-4177-9ED9-5464AD778B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4400" y="1614833"/>
            <a:ext cx="2641600" cy="198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7941BD-4168-41B0-8C93-3E643C991D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97547"/>
            <a:ext cx="3962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6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676400"/>
          </a:xfrm>
        </p:spPr>
        <p:txBody>
          <a:bodyPr/>
          <a:lstStyle/>
          <a:p>
            <a:r>
              <a:rPr lang="ro-RO" b="1" dirty="0">
                <a:solidFill>
                  <a:srgbClr val="00B050"/>
                </a:solidFill>
              </a:rPr>
              <a:t>MULȚUMIM PENTRU ATENȚIE!</a:t>
            </a:r>
          </a:p>
          <a:p>
            <a:r>
              <a:rPr lang="ro-RO" b="1">
                <a:solidFill>
                  <a:srgbClr val="00B050"/>
                </a:solidFill>
              </a:rPr>
              <a:t>http://eco-partners.weebly.com</a:t>
            </a:r>
            <a:endParaRPr lang="ro-RO" b="1" dirty="0">
              <a:solidFill>
                <a:srgbClr val="00B050"/>
              </a:solidFill>
            </a:endParaRPr>
          </a:p>
          <a:p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49438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35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3784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143000"/>
          </a:xfrm>
        </p:spPr>
        <p:txBody>
          <a:bodyPr/>
          <a:lstStyle/>
          <a:p>
            <a:pPr algn="l"/>
            <a:r>
              <a:rPr lang="ro-RO" b="1" dirty="0">
                <a:solidFill>
                  <a:srgbClr val="00B050"/>
                </a:solidFill>
              </a:rPr>
              <a:t>OBIECTIVE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62400"/>
          </a:xfrm>
        </p:spPr>
        <p:txBody>
          <a:bodyPr>
            <a:normAutofit fontScale="40000" lnSpcReduction="20000"/>
          </a:bodyPr>
          <a:lstStyle/>
          <a:p>
            <a:r>
              <a:rPr lang="ro-RO" sz="5000" b="1" dirty="0"/>
              <a:t>găsirea unor noi modalități de încuraja elevii să protejeze mediul și să economisească energia</a:t>
            </a:r>
            <a:endParaRPr lang="en-US" sz="5000" b="1" dirty="0"/>
          </a:p>
          <a:p>
            <a:r>
              <a:rPr lang="ro-RO" sz="5000" b="1" dirty="0"/>
              <a:t>reducerea poluării, incluziv a poluării luminoase și fonice</a:t>
            </a:r>
            <a:endParaRPr lang="en-US" sz="5000" b="1" dirty="0"/>
          </a:p>
          <a:p>
            <a:r>
              <a:rPr lang="ro-RO" sz="5000" b="1" dirty="0"/>
              <a:t>reducerea amprentei de carbon</a:t>
            </a:r>
            <a:endParaRPr lang="en-US" sz="5000" b="1" dirty="0"/>
          </a:p>
          <a:p>
            <a:r>
              <a:rPr lang="ro-RO" sz="5000" b="1" dirty="0"/>
              <a:t>creșterea utilizării produselor prietenoase cu natura (”eco-friendly”)</a:t>
            </a:r>
            <a:endParaRPr lang="en-US" sz="5000" b="1" dirty="0"/>
          </a:p>
          <a:p>
            <a:r>
              <a:rPr lang="ro-RO" sz="5000" b="1" dirty="0"/>
              <a:t>stabilirea  unor bune practici de reciclare și economisire a energiei</a:t>
            </a:r>
            <a:endParaRPr lang="en-US" sz="5000" b="1" dirty="0"/>
          </a:p>
          <a:p>
            <a:r>
              <a:rPr lang="ro-RO" sz="5000" b="1" dirty="0"/>
              <a:t>îmunătățirea capacității de a lucra în echipă</a:t>
            </a:r>
            <a:endParaRPr lang="en-US" sz="5000" b="1" dirty="0"/>
          </a:p>
          <a:p>
            <a:r>
              <a:rPr lang="en-US" sz="5000" b="1" dirty="0"/>
              <a:t>c</a:t>
            </a:r>
            <a:r>
              <a:rPr lang="ro-RO" sz="5000" b="1" dirty="0"/>
              <a:t>reșterea încrederii elevilor în forțele proprii, în urma participării la întâlnirile transnaționale, a participării la work-shop-uri și a prezentării temelor studiate în fața comunității</a:t>
            </a:r>
            <a:endParaRPr lang="en-US" sz="5000" b="1" dirty="0"/>
          </a:p>
          <a:p>
            <a:r>
              <a:rPr lang="ro-RO" sz="5000" b="1" dirty="0"/>
              <a:t>îmbunătățirea competențelor de comunicare, colaborare, utilizare a instrumentelor TIC</a:t>
            </a:r>
            <a:endParaRPr lang="en-US" sz="5000" b="1" dirty="0"/>
          </a:p>
          <a:p>
            <a:r>
              <a:rPr lang="ro-RO" sz="5000" b="1" dirty="0"/>
              <a:t>creșterea creativității și a capacității de exprimare artistică a elevilor</a:t>
            </a:r>
            <a:endParaRPr lang="en-US" sz="5000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3784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838200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B050"/>
                </a:solidFill>
              </a:rPr>
              <a:t>ȘCOLI PARTICIPANTE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733800"/>
          </a:xfrm>
        </p:spPr>
        <p:txBody>
          <a:bodyPr>
            <a:normAutofit lnSpcReduction="10000"/>
          </a:bodyPr>
          <a:lstStyle/>
          <a:p>
            <a:r>
              <a:rPr lang="ro-RO" dirty="0"/>
              <a:t>Liceul Teoretic </a:t>
            </a:r>
            <a:r>
              <a:rPr lang="en-US" dirty="0"/>
              <a:t>"Emil </a:t>
            </a:r>
            <a:r>
              <a:rPr lang="en-US" dirty="0" err="1"/>
              <a:t>Racoviță</a:t>
            </a:r>
            <a:r>
              <a:rPr lang="en-US" dirty="0"/>
              <a:t>" </a:t>
            </a:r>
            <a:r>
              <a:rPr lang="ro-RO" dirty="0"/>
              <a:t>Galați, </a:t>
            </a:r>
            <a:r>
              <a:rPr lang="ro-RO" b="1" dirty="0"/>
              <a:t>România</a:t>
            </a:r>
          </a:p>
          <a:p>
            <a:r>
              <a:rPr lang="en-US" dirty="0" err="1"/>
              <a:t>Mehmet-Hanife</a:t>
            </a:r>
            <a:r>
              <a:rPr lang="en-US" dirty="0"/>
              <a:t> </a:t>
            </a:r>
            <a:r>
              <a:rPr lang="en-US" dirty="0" err="1"/>
              <a:t>Yapici</a:t>
            </a:r>
            <a:r>
              <a:rPr lang="en-US" dirty="0"/>
              <a:t> </a:t>
            </a:r>
            <a:r>
              <a:rPr lang="en-US" dirty="0" err="1"/>
              <a:t>Anadolu</a:t>
            </a:r>
            <a:r>
              <a:rPr lang="en-US" dirty="0"/>
              <a:t> </a:t>
            </a:r>
            <a:r>
              <a:rPr lang="en-US" dirty="0" err="1"/>
              <a:t>Lisesi</a:t>
            </a:r>
            <a:r>
              <a:rPr lang="ro-RO" dirty="0"/>
              <a:t>, </a:t>
            </a:r>
            <a:r>
              <a:rPr lang="en-US" dirty="0" err="1"/>
              <a:t>Karatay</a:t>
            </a:r>
            <a:r>
              <a:rPr lang="en-US" dirty="0"/>
              <a:t>, Konya</a:t>
            </a:r>
            <a:r>
              <a:rPr lang="ro-RO" dirty="0"/>
              <a:t>, </a:t>
            </a:r>
            <a:r>
              <a:rPr lang="ro-RO" b="1" dirty="0"/>
              <a:t>Turcia</a:t>
            </a:r>
          </a:p>
          <a:p>
            <a:r>
              <a:rPr lang="en-US" dirty="0"/>
              <a:t>I.E.S. </a:t>
            </a:r>
            <a:r>
              <a:rPr lang="en-US" dirty="0" err="1"/>
              <a:t>Politecnico</a:t>
            </a:r>
            <a:r>
              <a:rPr lang="en-US" dirty="0"/>
              <a:t> Jesus Marin</a:t>
            </a:r>
            <a:r>
              <a:rPr lang="ro-RO" dirty="0"/>
              <a:t>, Malaga, </a:t>
            </a:r>
            <a:r>
              <a:rPr lang="ro-RO" b="1" dirty="0"/>
              <a:t>Spania</a:t>
            </a:r>
          </a:p>
          <a:p>
            <a:r>
              <a:rPr lang="it-IT" dirty="0"/>
              <a:t>Istituto d'istruzione superioare "R. Piria“</a:t>
            </a:r>
            <a:r>
              <a:rPr lang="ro-RO" dirty="0"/>
              <a:t>, Rosarno, </a:t>
            </a:r>
            <a:r>
              <a:rPr lang="ro-RO" b="1" dirty="0"/>
              <a:t>Italia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CE8BE1E-E145-41C7-9C55-5FF13CDA7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48547"/>
              </p:ext>
            </p:extLst>
          </p:nvPr>
        </p:nvGraphicFramePr>
        <p:xfrm>
          <a:off x="98424" y="98424"/>
          <a:ext cx="8816975" cy="6378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Acrobat Document" r:id="rId3" imgW="6415686" imgH="4533529" progId="AcroExch.Document.DC">
                  <p:embed/>
                </p:oleObj>
              </mc:Choice>
              <mc:Fallback>
                <p:oleObj name="Acrobat Document" r:id="rId3" imgW="6415686" imgH="453352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4" y="98424"/>
                        <a:ext cx="8816975" cy="6378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202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934200" cy="3124200"/>
          </a:xfrm>
        </p:spPr>
        <p:txBody>
          <a:bodyPr>
            <a:normAutofit fontScale="90000"/>
          </a:bodyPr>
          <a:lstStyle/>
          <a:p>
            <a:r>
              <a:rPr lang="ro-RO" sz="1800" b="1" dirty="0">
                <a:solidFill>
                  <a:srgbClr val="00B050"/>
                </a:solidFill>
              </a:rPr>
              <a:t>28 Mai 2018 </a:t>
            </a:r>
            <a:br>
              <a:rPr lang="ro-RO" sz="1800" b="1" dirty="0">
                <a:solidFill>
                  <a:srgbClr val="00B050"/>
                </a:solidFill>
              </a:rPr>
            </a:br>
            <a:r>
              <a:rPr lang="ro-RO" sz="1800" b="1" dirty="0">
                <a:solidFill>
                  <a:srgbClr val="00B050"/>
                </a:solidFill>
              </a:rPr>
              <a:t>Delta </a:t>
            </a:r>
            <a:r>
              <a:rPr lang="en-GB" sz="1800" b="1" dirty="0">
                <a:solidFill>
                  <a:srgbClr val="00B050"/>
                </a:solidFill>
              </a:rPr>
              <a:t>D</a:t>
            </a:r>
            <a:r>
              <a:rPr lang="ro-RO" sz="1800" b="1" dirty="0">
                <a:solidFill>
                  <a:srgbClr val="00B050"/>
                </a:solidFill>
              </a:rPr>
              <a:t>unării- Atelier de lucru</a:t>
            </a:r>
            <a:br>
              <a:rPr lang="ro-RO" sz="1800" b="1" dirty="0">
                <a:solidFill>
                  <a:srgbClr val="00B050"/>
                </a:solidFill>
              </a:rPr>
            </a:br>
            <a:r>
              <a:rPr lang="ro-RO" sz="1800" b="1" dirty="0">
                <a:solidFill>
                  <a:srgbClr val="00B050"/>
                </a:solidFill>
              </a:rPr>
              <a:t>-protejarea rezervațiilor naturale și a speciilor pe cale de dispariție</a:t>
            </a:r>
            <a:br>
              <a:rPr lang="ro-RO" sz="1800" b="1" dirty="0">
                <a:solidFill>
                  <a:srgbClr val="00B050"/>
                </a:solidFill>
              </a:rPr>
            </a:br>
            <a:r>
              <a:rPr lang="ro-RO" sz="1800" b="1" dirty="0">
                <a:solidFill>
                  <a:srgbClr val="00B050"/>
                </a:solidFill>
              </a:rPr>
              <a:t>- realizarea unei broșuri despre rezervația Deltei Dunării</a:t>
            </a:r>
            <a:br>
              <a:rPr lang="ro-RO" sz="1800" b="1" dirty="0">
                <a:solidFill>
                  <a:srgbClr val="00B050"/>
                </a:solidFill>
              </a:rPr>
            </a:br>
            <a:r>
              <a:rPr lang="ro-RO" sz="1800" b="1" dirty="0">
                <a:solidFill>
                  <a:srgbClr val="00B050"/>
                </a:solidFill>
              </a:rPr>
              <a:t>-campanie de colectare a gunoielor </a:t>
            </a:r>
            <a:br>
              <a:rPr lang="ro-RO" b="1" dirty="0">
                <a:solidFill>
                  <a:srgbClr val="00B050"/>
                </a:solidFill>
              </a:rPr>
            </a:br>
            <a:br>
              <a:rPr lang="en-GB" b="1" dirty="0"/>
            </a:br>
            <a:r>
              <a:rPr lang="en-US" dirty="0"/>
              <a:t>  </a:t>
            </a:r>
            <a:br>
              <a:rPr lang="en-GB" dirty="0"/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1398045"/>
          </a:xfrm>
          <a:prstGeom prst="rect">
            <a:avLst/>
          </a:prstGeom>
          <a:noFill/>
        </p:spPr>
      </p:pic>
      <p:pic>
        <p:nvPicPr>
          <p:cNvPr id="8" name="Picture 4" descr="D:\MALAGA-2017\20171101_083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20400" y="-10591800"/>
            <a:ext cx="4978400" cy="3733800"/>
          </a:xfrm>
          <a:prstGeom prst="rect">
            <a:avLst/>
          </a:prstGeom>
          <a:noFill/>
        </p:spPr>
      </p:pic>
      <p:pic>
        <p:nvPicPr>
          <p:cNvPr id="15366" name="Picture 6" descr="D:\MALAGA-2017\20171102_124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087600" y="-11315700"/>
            <a:ext cx="3657600" cy="2743200"/>
          </a:xfrm>
          <a:prstGeom prst="rect">
            <a:avLst/>
          </a:prstGeom>
          <a:noFill/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997C8C-B3D2-48D4-A519-6093EEE99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48190"/>
            <a:ext cx="3149600" cy="256181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36DD1B-1718-4831-B13B-18B5113AF8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0119"/>
            <a:ext cx="3573207" cy="28992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402EAE-5D51-4521-8CC4-FC9F3202B9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1561592"/>
            <a:ext cx="4300116" cy="21230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57FE3E-7576-4886-976E-BFA6B9ED02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16" y="3684639"/>
            <a:ext cx="3149600" cy="28992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630362"/>
          </a:xfrm>
        </p:spPr>
        <p:txBody>
          <a:bodyPr>
            <a:normAutofit/>
          </a:bodyPr>
          <a:lstStyle/>
          <a:p>
            <a:r>
              <a:rPr lang="ro-RO" sz="1800" b="1" dirty="0"/>
              <a:t>29 Mai 2018 – Deschiderea oficială – Gradina Botanică</a:t>
            </a:r>
            <a:br>
              <a:rPr lang="ro-RO" sz="1800" b="1" dirty="0"/>
            </a:br>
            <a:r>
              <a:rPr lang="ro-RO" sz="1800" b="1" dirty="0"/>
              <a:t>Atelier de lucru – Biodiversitate</a:t>
            </a:r>
            <a:br>
              <a:rPr lang="ro-RO" sz="1800" b="1" dirty="0"/>
            </a:br>
            <a:r>
              <a:rPr lang="ro-RO" sz="1800" b="1" dirty="0"/>
              <a:t>Turul școlii</a:t>
            </a:r>
            <a:br>
              <a:rPr lang="ro-RO" sz="1800" b="1" dirty="0"/>
            </a:br>
            <a:r>
              <a:rPr lang="ro-RO" sz="1800" b="1" dirty="0"/>
              <a:t>Pranz tradițional românesc oferit de familiile gazdă</a:t>
            </a:r>
            <a:br>
              <a:rPr lang="ro-RO" sz="1800" b="1" dirty="0"/>
            </a:br>
            <a:endParaRPr lang="en-US" sz="1800" b="1" dirty="0"/>
          </a:p>
        </p:txBody>
      </p:sp>
      <p:pic>
        <p:nvPicPr>
          <p:cNvPr id="4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0" cy="1578438"/>
          </a:xfrm>
          <a:prstGeom prst="rect">
            <a:avLst/>
          </a:prstGeom>
          <a:noFill/>
        </p:spPr>
      </p:pic>
      <p:pic>
        <p:nvPicPr>
          <p:cNvPr id="16386" name="Picture 2" descr="D:\MALAGA-2017\20171102_122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-7315200"/>
            <a:ext cx="3657600" cy="2743200"/>
          </a:xfrm>
          <a:prstGeom prst="rect">
            <a:avLst/>
          </a:prstGeom>
          <a:noFill/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A866A69-ACF2-4D42-8369-5E7F22307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1" y="1578438"/>
            <a:ext cx="2173817" cy="1630363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20DEFA-00B5-4ACE-8911-51DB1B987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76" y="1556314"/>
            <a:ext cx="2895600" cy="2092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7301F3-FF4F-44D5-839F-872BAFE825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94" y="1485822"/>
            <a:ext cx="3397830" cy="2362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5BF608-A77F-4A2D-8AA8-55C1CE3649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6009" y="3713524"/>
            <a:ext cx="3860801" cy="2895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46916D-A005-46AF-A1E1-6DFF9FE352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3924222"/>
            <a:ext cx="2542424" cy="31623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D97F7B-DC7F-4724-8490-477EFF5084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73" y="3649199"/>
            <a:ext cx="3125728" cy="34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11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630362"/>
          </a:xfrm>
        </p:spPr>
        <p:txBody>
          <a:bodyPr>
            <a:normAutofit/>
          </a:bodyPr>
          <a:lstStyle/>
          <a:p>
            <a:r>
              <a:rPr lang="ro-RO" sz="1800" b="1" dirty="0"/>
              <a:t>29 Mai 2018 – Deschiderea oficială – Gradina Botanică</a:t>
            </a:r>
            <a:br>
              <a:rPr lang="ro-RO" sz="1800" b="1" dirty="0"/>
            </a:br>
            <a:r>
              <a:rPr lang="ro-RO" sz="1800" b="1" dirty="0"/>
              <a:t>Tur pietonal – Galati</a:t>
            </a:r>
            <a:br>
              <a:rPr lang="ro-RO" sz="1800" b="1" dirty="0"/>
            </a:br>
            <a:r>
              <a:rPr lang="ro-RO" sz="1800" b="1" dirty="0"/>
              <a:t>Flash Mob – Faleza Galați</a:t>
            </a:r>
            <a:br>
              <a:rPr lang="ro-RO" sz="1800" b="1" dirty="0"/>
            </a:br>
            <a:endParaRPr lang="en-US" sz="1800" b="1" dirty="0"/>
          </a:p>
        </p:txBody>
      </p:sp>
      <p:pic>
        <p:nvPicPr>
          <p:cNvPr id="4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67000" cy="1578438"/>
          </a:xfrm>
          <a:prstGeom prst="rect">
            <a:avLst/>
          </a:prstGeom>
          <a:noFill/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20868A-AC1A-4BE8-8441-727A84A7C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238252" y="1971547"/>
            <a:ext cx="2762504" cy="1981201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970B3C-7D17-415B-99D0-8C002C7BF4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1366687"/>
            <a:ext cx="3581400" cy="26860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11E766-72C6-456A-973B-1B46354952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900488"/>
            <a:ext cx="5257800" cy="2957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68CBC-1EE6-4FAD-91C8-94EC6B2A16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0525" y="1763711"/>
            <a:ext cx="3555999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2133600"/>
          </a:xfrm>
        </p:spPr>
        <p:txBody>
          <a:bodyPr>
            <a:normAutofit fontScale="90000"/>
          </a:bodyPr>
          <a:lstStyle/>
          <a:p>
            <a:r>
              <a:rPr lang="ro-RO" sz="1800" b="1" dirty="0">
                <a:solidFill>
                  <a:srgbClr val="00B050"/>
                </a:solidFill>
              </a:rPr>
              <a:t>30 Mai 2018 </a:t>
            </a:r>
            <a:br>
              <a:rPr lang="ro-RO" sz="1800" b="1" dirty="0">
                <a:solidFill>
                  <a:srgbClr val="00B050"/>
                </a:solidFill>
              </a:rPr>
            </a:br>
            <a:r>
              <a:rPr lang="ro-RO" sz="1400" b="1" dirty="0">
                <a:solidFill>
                  <a:srgbClr val="00B050"/>
                </a:solidFill>
              </a:rPr>
              <a:t>Atelier de lucru- Universitaea Dunarea de jos - Facultatea de Științe și Mediu</a:t>
            </a:r>
            <a:br>
              <a:rPr lang="ro-RO" sz="1400" b="1" dirty="0">
                <a:solidFill>
                  <a:srgbClr val="00B050"/>
                </a:solidFill>
              </a:rPr>
            </a:br>
            <a:r>
              <a:rPr lang="ro-RO" sz="1400" b="1" dirty="0">
                <a:solidFill>
                  <a:srgbClr val="00B050"/>
                </a:solidFill>
              </a:rPr>
              <a:t>-Vizita la Consiliul Județean Galați</a:t>
            </a:r>
            <a:br>
              <a:rPr lang="ro-RO" sz="1400" b="1" dirty="0">
                <a:solidFill>
                  <a:srgbClr val="00B050"/>
                </a:solidFill>
              </a:rPr>
            </a:br>
            <a:br>
              <a:rPr lang="en-GB" b="1" dirty="0"/>
            </a:br>
            <a:r>
              <a:rPr lang="en-US" dirty="0"/>
              <a:t>  </a:t>
            </a:r>
            <a:br>
              <a:rPr lang="en-GB" dirty="0"/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339" y="304800"/>
            <a:ext cx="1187662" cy="702906"/>
          </a:xfrm>
          <a:prstGeom prst="rect">
            <a:avLst/>
          </a:prstGeom>
          <a:noFill/>
        </p:spPr>
      </p:pic>
      <p:pic>
        <p:nvPicPr>
          <p:cNvPr id="8" name="Picture 4" descr="D:\MALAGA-2017\20171101_083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20400" y="-10591800"/>
            <a:ext cx="4978400" cy="3733800"/>
          </a:xfrm>
          <a:prstGeom prst="rect">
            <a:avLst/>
          </a:prstGeom>
          <a:noFill/>
        </p:spPr>
      </p:pic>
      <p:pic>
        <p:nvPicPr>
          <p:cNvPr id="15366" name="Picture 6" descr="D:\MALAGA-2017\20171102_124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087600" y="-11315700"/>
            <a:ext cx="3657600" cy="274320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6B300F-7C66-4C4D-B67D-0B67049D7C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124200" cy="2895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EF0A2A-2FF8-4F4D-893E-7472457E11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19" y="894722"/>
            <a:ext cx="2726656" cy="27628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E7457E-F932-4CF1-AAF8-58EFB8476F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97" y="972178"/>
            <a:ext cx="2708030" cy="2857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3941E-5254-429F-B791-3DD172C189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97087"/>
            <a:ext cx="3810000" cy="2857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D48199-303F-46C6-8092-D20B48A51F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6200"/>
            <a:ext cx="4203561" cy="28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2133600"/>
          </a:xfrm>
        </p:spPr>
        <p:txBody>
          <a:bodyPr>
            <a:normAutofit/>
          </a:bodyPr>
          <a:lstStyle/>
          <a:p>
            <a:r>
              <a:rPr lang="ro-RO" sz="1800" b="1" dirty="0">
                <a:solidFill>
                  <a:srgbClr val="00B050"/>
                </a:solidFill>
              </a:rPr>
              <a:t>30 Mai 2018 </a:t>
            </a:r>
            <a:br>
              <a:rPr lang="ro-RO" sz="1400" b="1" dirty="0">
                <a:solidFill>
                  <a:srgbClr val="00B050"/>
                </a:solidFill>
              </a:rPr>
            </a:br>
            <a:r>
              <a:rPr lang="ro-RO" sz="1400" b="1" dirty="0">
                <a:solidFill>
                  <a:srgbClr val="00B050"/>
                </a:solidFill>
              </a:rPr>
              <a:t>- Flash Mob – Teatrul Dramatic Fani Tardini, Galați</a:t>
            </a:r>
            <a:br>
              <a:rPr lang="ro-RO" sz="1400" b="1" dirty="0">
                <a:solidFill>
                  <a:srgbClr val="00B050"/>
                </a:solidFill>
              </a:rPr>
            </a:br>
            <a:r>
              <a:rPr lang="ro-RO" sz="1400" b="1" dirty="0">
                <a:solidFill>
                  <a:srgbClr val="00B050"/>
                </a:solidFill>
              </a:rPr>
              <a:t>- Karaoke – Club X &amp; 0</a:t>
            </a:r>
            <a:br>
              <a:rPr lang="en-GB" b="1" dirty="0"/>
            </a:br>
            <a:r>
              <a:rPr lang="en-US" dirty="0"/>
              <a:t>  </a:t>
            </a:r>
            <a:br>
              <a:rPr lang="en-GB" dirty="0"/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Fotografia postată de Efficient Use of Natural Resources Erasmus+ Projec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7475"/>
            <a:ext cx="1111462" cy="657808"/>
          </a:xfrm>
          <a:prstGeom prst="rect">
            <a:avLst/>
          </a:prstGeom>
          <a:noFill/>
        </p:spPr>
      </p:pic>
      <p:pic>
        <p:nvPicPr>
          <p:cNvPr id="8" name="Picture 4" descr="D:\MALAGA-2017\20171101_083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20400" y="-10591800"/>
            <a:ext cx="4978400" cy="3733800"/>
          </a:xfrm>
          <a:prstGeom prst="rect">
            <a:avLst/>
          </a:prstGeom>
          <a:noFill/>
        </p:spPr>
      </p:pic>
      <p:pic>
        <p:nvPicPr>
          <p:cNvPr id="15366" name="Picture 6" descr="D:\MALAGA-2017\20171102_124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087600" y="-11315700"/>
            <a:ext cx="3657600" cy="27432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691033-03D2-408D-8898-41A2682B27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842" y="1139958"/>
            <a:ext cx="2813315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709E1F-E337-459E-B977-FA5CACDAB2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71550"/>
            <a:ext cx="5181600" cy="297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7CFBEA-A2FE-4BCD-9AC0-2B7E8B5236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65" y="3877923"/>
            <a:ext cx="3581400" cy="2686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0AE5BA-020E-4BC9-A8F0-0CF5ACFA90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5" y="3951932"/>
            <a:ext cx="2971800" cy="25380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CCF52-FCEB-473C-A649-FD5C6CBD8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92" y="3951931"/>
            <a:ext cx="2630501" cy="26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48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224</Words>
  <Application>Microsoft Office PowerPoint</Application>
  <PresentationFormat>On-screen Show (4:3)</PresentationFormat>
  <Paragraphs>34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Acrobat Document</vt:lpstr>
      <vt:lpstr>PowerPoint Presentation</vt:lpstr>
      <vt:lpstr>OBIECTIVE </vt:lpstr>
      <vt:lpstr>ȘCOLI PARTICIPANTE</vt:lpstr>
      <vt:lpstr>PowerPoint Presentation</vt:lpstr>
      <vt:lpstr>28 Mai 2018  Delta Dunării- Atelier de lucru -protejarea rezervațiilor naturale și a speciilor pe cale de dispariție - realizarea unei broșuri despre rezervația Deltei Dunării -campanie de colectare a gunoielor      </vt:lpstr>
      <vt:lpstr>29 Mai 2018 – Deschiderea oficială – Gradina Botanică Atelier de lucru – Biodiversitate Turul școlii Pranz tradițional românesc oferit de familiile gazdă </vt:lpstr>
      <vt:lpstr>29 Mai 2018 – Deschiderea oficială – Gradina Botanică Tur pietonal – Galati Flash Mob – Faleza Galați </vt:lpstr>
      <vt:lpstr>30 Mai 2018  Atelier de lucru- Universitaea Dunarea de jos - Facultatea de Științe și Mediu -Vizita la Consiliul Județean Galați     </vt:lpstr>
      <vt:lpstr>30 Mai 2018  - Flash Mob – Teatrul Dramatic Fani Tardini, Galați - Karaoke – Club X &amp; 0    </vt:lpstr>
      <vt:lpstr>31 Mai 2018  Atelier de lucru la Rezervația Naturală Tălăbasca, jud. Galați în colaborare cu Agenția de Mediu -cunoasterea speciilor protejate și colectare de gunoaie </vt:lpstr>
      <vt:lpstr>31 Mai 2018  Festivitate de acordare a certificatelor  </vt:lpstr>
      <vt:lpstr>1 Iunie2018  Toate lucrurile frumoase au un sfârșit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mariela</dc:creator>
  <cp:lastModifiedBy>sabygal77@yahoo.com</cp:lastModifiedBy>
  <cp:revision>62</cp:revision>
  <dcterms:created xsi:type="dcterms:W3CDTF">2006-08-16T00:00:00Z</dcterms:created>
  <dcterms:modified xsi:type="dcterms:W3CDTF">2018-12-13T04:09:18Z</dcterms:modified>
</cp:coreProperties>
</file>